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charts/chart2.xml" ContentType="application/vnd.openxmlformats-officedocument.drawingml.chart+xml"/>
  <Override PartName="/ppt/charts/chart3.xml" ContentType="application/vnd.openxmlformats-officedocument.drawingml.chart+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charts/chart4.xml" ContentType="application/vnd.openxmlformats-officedocument.drawingml.chart+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charts/chart5.xml" ContentType="application/vnd.openxmlformats-officedocument.drawingml.chart+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charts/chart6.xml" ContentType="application/vnd.openxmlformats-officedocument.drawingml.chart+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tags/tag112.xml" ContentType="application/vnd.openxmlformats-officedocument.presentationml.tags+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tags/tag113.xml" ContentType="application/vnd.openxmlformats-officedocument.presentationml.tags+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tags/tag114.xml" ContentType="application/vnd.openxmlformats-officedocument.presentationml.tags+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66" r:id="rId6"/>
    <p:sldId id="339" r:id="rId7"/>
    <p:sldId id="267" r:id="rId8"/>
    <p:sldId id="275" r:id="rId9"/>
    <p:sldId id="274" r:id="rId10"/>
    <p:sldId id="276" r:id="rId11"/>
    <p:sldId id="277" r:id="rId12"/>
    <p:sldId id="278" r:id="rId13"/>
    <p:sldId id="281" r:id="rId14"/>
    <p:sldId id="282" r:id="rId15"/>
    <p:sldId id="315" r:id="rId16"/>
    <p:sldId id="285" r:id="rId17"/>
    <p:sldId id="320" r:id="rId18"/>
    <p:sldId id="321" r:id="rId19"/>
    <p:sldId id="286" r:id="rId20"/>
    <p:sldId id="317" r:id="rId21"/>
    <p:sldId id="318" r:id="rId22"/>
    <p:sldId id="319" r:id="rId23"/>
    <p:sldId id="287" r:id="rId24"/>
    <p:sldId id="331" r:id="rId25"/>
    <p:sldId id="336" r:id="rId26"/>
    <p:sldId id="337" r:id="rId27"/>
    <p:sldId id="338" r:id="rId28"/>
    <p:sldId id="288" r:id="rId29"/>
    <p:sldId id="289" r:id="rId30"/>
    <p:sldId id="330" r:id="rId31"/>
    <p:sldId id="290" r:id="rId32"/>
    <p:sldId id="291" r:id="rId33"/>
    <p:sldId id="292" r:id="rId34"/>
    <p:sldId id="306" r:id="rId35"/>
    <p:sldId id="307" r:id="rId36"/>
    <p:sldId id="308" r:id="rId37"/>
    <p:sldId id="309" r:id="rId38"/>
    <p:sldId id="310" r:id="rId39"/>
    <p:sldId id="311" r:id="rId40"/>
    <p:sldId id="332" r:id="rId41"/>
    <p:sldId id="335" r:id="rId42"/>
    <p:sldId id="334" r:id="rId43"/>
    <p:sldId id="333" r:id="rId44"/>
    <p:sldId id="340" r:id="rId45"/>
    <p:sldId id="341" r:id="rId46"/>
    <p:sldId id="293" r:id="rId47"/>
    <p:sldId id="279" r:id="rId48"/>
    <p:sldId id="316" r:id="rId49"/>
    <p:sldId id="323" r:id="rId50"/>
    <p:sldId id="324" r:id="rId51"/>
    <p:sldId id="280" r:id="rId52"/>
    <p:sldId id="295" r:id="rId53"/>
    <p:sldId id="296" r:id="rId54"/>
    <p:sldId id="297" r:id="rId55"/>
    <p:sldId id="298" r:id="rId56"/>
    <p:sldId id="299" r:id="rId57"/>
    <p:sldId id="300" r:id="rId58"/>
    <p:sldId id="302" r:id="rId59"/>
    <p:sldId id="303" r:id="rId60"/>
    <p:sldId id="304" r:id="rId61"/>
    <p:sldId id="314" r:id="rId62"/>
    <p:sldId id="325" r:id="rId63"/>
    <p:sldId id="326" r:id="rId64"/>
    <p:sldId id="327" r:id="rId65"/>
    <p:sldId id="328" r:id="rId66"/>
    <p:sldId id="329" r:id="rId67"/>
    <p:sldId id="305" r:id="rId68"/>
    <p:sldId id="322" r:id="rId69"/>
    <p:sldId id="273" r:id="rId70"/>
    <p:sldId id="284" r:id="rId71"/>
    <p:sldId id="283" r:id="rId72"/>
  </p:sldIdLst>
  <p:sldSz cx="12192000" cy="6858000"/>
  <p:notesSz cx="6858000" cy="9144000"/>
  <p:custDataLst>
    <p:tags r:id="rId7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383073496659241E-3"/>
          <c:y val="1.9976949673453707E-2"/>
          <c:w val="0.98552338530066819"/>
          <c:h val="0.96004610065309259"/>
        </c:manualLayout>
      </c:layout>
      <c:barChart>
        <c:barDir val="col"/>
        <c:grouping val="stacked"/>
        <c:varyColors val="0"/>
        <c:ser>
          <c:idx val="0"/>
          <c:order val="0"/>
          <c:spPr>
            <a:solidFill>
              <a:srgbClr val="C30C3E"/>
            </a:solidFill>
            <a:ln>
              <a:noFill/>
            </a:ln>
          </c:spPr>
          <c:invertIfNegative val="0"/>
          <c:dLbls>
            <c:dLbl>
              <c:idx val="0"/>
              <c:layout>
                <c:manualLayout>
                  <c:x val="0"/>
                  <c:y val="-1.1525163273146369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2E8-46D5-8324-20C57AFAC044}"/>
                </c:ext>
              </c:extLst>
            </c:dLbl>
            <c:dLbl>
              <c:idx val="1"/>
              <c:layout>
                <c:manualLayout>
                  <c:x val="0"/>
                  <c:y val="-1.1525163273146369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2E8-46D5-8324-20C57AFAC044}"/>
                </c:ext>
              </c:extLst>
            </c:dLbl>
            <c:dLbl>
              <c:idx val="2"/>
              <c:layout>
                <c:manualLayout>
                  <c:x val="0"/>
                  <c:y val="-1.536688436419516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2E8-46D5-8324-20C57AFAC044}"/>
                </c:ext>
              </c:extLst>
            </c:dLbl>
            <c:dLbl>
              <c:idx val="3"/>
              <c:layout>
                <c:manualLayout>
                  <c:x val="0"/>
                  <c:y val="-1.1525163273146369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2E8-46D5-8324-20C57AFAC044}"/>
                </c:ext>
              </c:extLst>
            </c:dLbl>
            <c:dLbl>
              <c:idx val="4"/>
              <c:layout>
                <c:manualLayout>
                  <c:x val="0"/>
                  <c:y val="-1.1525163273146369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2E8-46D5-8324-20C57AFAC044}"/>
                </c:ext>
              </c:extLst>
            </c:dLbl>
            <c:dLbl>
              <c:idx val="5"/>
              <c:layout>
                <c:manualLayout>
                  <c:x val="0"/>
                  <c:y val="-1.1525163273146369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2E8-46D5-8324-20C57AFAC04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79</c:v>
                </c:pt>
                <c:pt idx="1">
                  <c:v>93</c:v>
                </c:pt>
                <c:pt idx="2">
                  <c:v>47</c:v>
                </c:pt>
                <c:pt idx="3">
                  <c:v>76</c:v>
                </c:pt>
                <c:pt idx="4">
                  <c:v>120</c:v>
                </c:pt>
                <c:pt idx="5">
                  <c:v>136</c:v>
                </c:pt>
              </c:numCache>
            </c:numRef>
          </c:val>
          <c:extLst>
            <c:ext xmlns:c16="http://schemas.microsoft.com/office/drawing/2014/chart" uri="{C3380CC4-5D6E-409C-BE32-E72D297353CC}">
              <c16:uniqueId val="{00000006-42E8-46D5-8324-20C57AFAC044}"/>
            </c:ext>
          </c:extLst>
        </c:ser>
        <c:ser>
          <c:idx val="1"/>
          <c:order val="1"/>
          <c:spPr>
            <a:solidFill>
              <a:schemeClr val="accent1"/>
            </a:solidFill>
            <a:ln>
              <a:noFill/>
            </a:ln>
          </c:spPr>
          <c:invertIfNegative val="0"/>
          <c:dLbls>
            <c:dLbl>
              <c:idx val="0"/>
              <c:layout>
                <c:manualLayout>
                  <c:x val="0"/>
                  <c:y val="-1.1525163273146369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2E8-46D5-8324-20C57AFAC044}"/>
                </c:ext>
              </c:extLst>
            </c:dLbl>
            <c:dLbl>
              <c:idx val="1"/>
              <c:layout>
                <c:manualLayout>
                  <c:x val="0"/>
                  <c:y val="-1.1525163273146369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2E8-46D5-8324-20C57AFAC044}"/>
                </c:ext>
              </c:extLst>
            </c:dLbl>
            <c:dLbl>
              <c:idx val="2"/>
              <c:layout>
                <c:manualLayout>
                  <c:x val="0"/>
                  <c:y val="-1.536688436419516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2E8-46D5-8324-20C57AFAC044}"/>
                </c:ext>
              </c:extLst>
            </c:dLbl>
            <c:dLbl>
              <c:idx val="3"/>
              <c:layout>
                <c:manualLayout>
                  <c:x val="0"/>
                  <c:y val="-1.536688436419516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2E8-46D5-8324-20C57AFAC044}"/>
                </c:ext>
              </c:extLst>
            </c:dLbl>
            <c:dLbl>
              <c:idx val="4"/>
              <c:layout>
                <c:manualLayout>
                  <c:x val="0"/>
                  <c:y val="-1.1525163273146369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2E8-46D5-8324-20C57AFAC044}"/>
                </c:ext>
              </c:extLst>
            </c:dLbl>
            <c:dLbl>
              <c:idx val="5"/>
              <c:layout>
                <c:manualLayout>
                  <c:x val="0"/>
                  <c:y val="-1.1525163273146369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42E8-46D5-8324-20C57AFAC04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150</c:v>
                </c:pt>
                <c:pt idx="1">
                  <c:v>144</c:v>
                </c:pt>
                <c:pt idx="2">
                  <c:v>62</c:v>
                </c:pt>
                <c:pt idx="3">
                  <c:v>147</c:v>
                </c:pt>
                <c:pt idx="4">
                  <c:v>215</c:v>
                </c:pt>
                <c:pt idx="5">
                  <c:v>215</c:v>
                </c:pt>
              </c:numCache>
            </c:numRef>
          </c:val>
          <c:extLst>
            <c:ext xmlns:c16="http://schemas.microsoft.com/office/drawing/2014/chart" uri="{C3380CC4-5D6E-409C-BE32-E72D297353CC}">
              <c16:uniqueId val="{0000000D-42E8-46D5-8324-20C57AFAC044}"/>
            </c:ext>
          </c:extLst>
        </c:ser>
        <c:dLbls>
          <c:showLegendKey val="0"/>
          <c:showVal val="0"/>
          <c:showCatName val="0"/>
          <c:showSerName val="0"/>
          <c:showPercent val="0"/>
          <c:showBubbleSize val="0"/>
        </c:dLbls>
        <c:gapWidth val="80"/>
        <c:overlap val="100"/>
        <c:axId val="1895447232"/>
        <c:axId val="1"/>
      </c:barChart>
      <c:catAx>
        <c:axId val="18954472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51"/>
          <c:min val="0"/>
        </c:scaling>
        <c:delete val="1"/>
        <c:axPos val="l"/>
        <c:numFmt formatCode="General" sourceLinked="1"/>
        <c:majorTickMark val="out"/>
        <c:minorTickMark val="none"/>
        <c:tickLblPos val="nextTo"/>
        <c:crossAx val="1895447232"/>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r-FR" dirty="0"/>
              <a:t>Répartition</a:t>
            </a:r>
            <a:r>
              <a:rPr lang="fr-FR" baseline="0" dirty="0"/>
              <a:t> des CHARGES</a:t>
            </a:r>
            <a:endParaRPr lang="fr-FR" dirty="0"/>
          </a:p>
        </c:rich>
      </c:tx>
      <c:layout>
        <c:manualLayout>
          <c:xMode val="edge"/>
          <c:yMode val="edge"/>
          <c:x val="6.9448796204669747E-2"/>
          <c:y val="5.2406100596682305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9169326394108456E-2"/>
          <c:y val="0.28051569477824218"/>
          <c:w val="0.88051820866141728"/>
          <c:h val="0.66101357112575088"/>
        </c:manualLayout>
      </c:layout>
      <c:barChart>
        <c:barDir val="col"/>
        <c:grouping val="clustered"/>
        <c:varyColors val="0"/>
        <c:ser>
          <c:idx val="0"/>
          <c:order val="0"/>
          <c:tx>
            <c:strRef>
              <c:f>Feuil1!$B$1</c:f>
              <c:strCache>
                <c:ptCount val="1"/>
                <c:pt idx="0">
                  <c:v>Charges totales de la saison</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Feuil1!$B$2:$B$8</c:f>
              <c:numCache>
                <c:formatCode>"€"#,##0_);[Red]\("€"#,##0\)</c:formatCode>
                <c:ptCount val="7"/>
                <c:pt idx="0">
                  <c:v>50000</c:v>
                </c:pt>
                <c:pt idx="1">
                  <c:v>55000</c:v>
                </c:pt>
                <c:pt idx="2">
                  <c:v>25000</c:v>
                </c:pt>
                <c:pt idx="3">
                  <c:v>40000</c:v>
                </c:pt>
                <c:pt idx="4">
                  <c:v>70000</c:v>
                </c:pt>
                <c:pt idx="5">
                  <c:v>100000</c:v>
                </c:pt>
                <c:pt idx="6">
                  <c:v>122000</c:v>
                </c:pt>
              </c:numCache>
            </c:numRef>
          </c:val>
          <c:extLst>
            <c:ext xmlns:c16="http://schemas.microsoft.com/office/drawing/2014/chart" uri="{C3380CC4-5D6E-409C-BE32-E72D297353CC}">
              <c16:uniqueId val="{00000000-B329-4329-80BB-379EC4B1F406}"/>
            </c:ext>
          </c:extLst>
        </c:ser>
        <c:ser>
          <c:idx val="1"/>
          <c:order val="1"/>
          <c:tx>
            <c:strRef>
              <c:f>Feuil1!$C$1</c:f>
              <c:strCache>
                <c:ptCount val="1"/>
                <c:pt idx="0">
                  <c:v>Entraineurs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Feuil1!$C$2:$C$8</c:f>
              <c:numCache>
                <c:formatCode>"€"#,##0_);[Red]\("€"#,##0\)</c:formatCode>
                <c:ptCount val="7"/>
                <c:pt idx="0">
                  <c:v>15000</c:v>
                </c:pt>
                <c:pt idx="1">
                  <c:v>14000</c:v>
                </c:pt>
                <c:pt idx="2">
                  <c:v>7000</c:v>
                </c:pt>
                <c:pt idx="3">
                  <c:v>13000</c:v>
                </c:pt>
                <c:pt idx="4">
                  <c:v>16000</c:v>
                </c:pt>
                <c:pt idx="5">
                  <c:v>17000</c:v>
                </c:pt>
                <c:pt idx="6">
                  <c:v>40000</c:v>
                </c:pt>
              </c:numCache>
            </c:numRef>
          </c:val>
          <c:extLst>
            <c:ext xmlns:c16="http://schemas.microsoft.com/office/drawing/2014/chart" uri="{C3380CC4-5D6E-409C-BE32-E72D297353CC}">
              <c16:uniqueId val="{00000001-B329-4329-80BB-379EC4B1F406}"/>
            </c:ext>
          </c:extLst>
        </c:ser>
        <c:ser>
          <c:idx val="2"/>
          <c:order val="2"/>
          <c:tx>
            <c:strRef>
              <c:f>Feuil1!$D$1</c:f>
              <c:strCache>
                <c:ptCount val="1"/>
                <c:pt idx="0">
                  <c:v>Volants/matériel divers</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Feuil1!$D$2:$D$8</c:f>
              <c:numCache>
                <c:formatCode>"€"#,##0_);[Red]\("€"#,##0\)</c:formatCode>
                <c:ptCount val="7"/>
                <c:pt idx="0">
                  <c:v>8000</c:v>
                </c:pt>
                <c:pt idx="1">
                  <c:v>9000</c:v>
                </c:pt>
                <c:pt idx="2">
                  <c:v>10000</c:v>
                </c:pt>
                <c:pt idx="3">
                  <c:v>5000</c:v>
                </c:pt>
                <c:pt idx="4">
                  <c:v>10000</c:v>
                </c:pt>
                <c:pt idx="5">
                  <c:v>25000</c:v>
                </c:pt>
                <c:pt idx="6">
                  <c:v>17000</c:v>
                </c:pt>
              </c:numCache>
            </c:numRef>
          </c:val>
          <c:extLst>
            <c:ext xmlns:c16="http://schemas.microsoft.com/office/drawing/2014/chart" uri="{C3380CC4-5D6E-409C-BE32-E72D297353CC}">
              <c16:uniqueId val="{00000002-B329-4329-80BB-379EC4B1F406}"/>
            </c:ext>
          </c:extLst>
        </c:ser>
        <c:ser>
          <c:idx val="3"/>
          <c:order val="3"/>
          <c:tx>
            <c:strRef>
              <c:f>Feuil1!$E$1</c:f>
              <c:strCache>
                <c:ptCount val="1"/>
                <c:pt idx="0">
                  <c:v>Gymnases</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Feuil1!$E$2:$E$8</c:f>
              <c:numCache>
                <c:formatCode>"€"#,##0_);[Red]\("€"#,##0\)</c:formatCode>
                <c:ptCount val="7"/>
                <c:pt idx="0">
                  <c:v>3000</c:v>
                </c:pt>
                <c:pt idx="1">
                  <c:v>4000</c:v>
                </c:pt>
                <c:pt idx="2">
                  <c:v>2500</c:v>
                </c:pt>
                <c:pt idx="3">
                  <c:v>3500</c:v>
                </c:pt>
                <c:pt idx="4">
                  <c:v>5000</c:v>
                </c:pt>
                <c:pt idx="5">
                  <c:v>7000</c:v>
                </c:pt>
                <c:pt idx="6">
                  <c:v>7000</c:v>
                </c:pt>
              </c:numCache>
            </c:numRef>
          </c:val>
          <c:extLst>
            <c:ext xmlns:c16="http://schemas.microsoft.com/office/drawing/2014/chart" uri="{C3380CC4-5D6E-409C-BE32-E72D297353CC}">
              <c16:uniqueId val="{00000003-B329-4329-80BB-379EC4B1F406}"/>
            </c:ext>
          </c:extLst>
        </c:ser>
        <c:ser>
          <c:idx val="4"/>
          <c:order val="4"/>
          <c:tx>
            <c:strRef>
              <c:f>Feuil1!$F$1</c:f>
              <c:strCache>
                <c:ptCount val="1"/>
                <c:pt idx="0">
                  <c:v>Affiliations fédérales/tournois</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Feuil1!$F$2:$F$8</c:f>
              <c:numCache>
                <c:formatCode>"€"#,##0_);[Red]\("€"#,##0\)</c:formatCode>
                <c:ptCount val="7"/>
                <c:pt idx="0">
                  <c:v>5000</c:v>
                </c:pt>
                <c:pt idx="1">
                  <c:v>6000</c:v>
                </c:pt>
                <c:pt idx="2">
                  <c:v>2000</c:v>
                </c:pt>
                <c:pt idx="3">
                  <c:v>7000</c:v>
                </c:pt>
                <c:pt idx="4">
                  <c:v>8000</c:v>
                </c:pt>
                <c:pt idx="5">
                  <c:v>10500</c:v>
                </c:pt>
                <c:pt idx="6">
                  <c:v>14000</c:v>
                </c:pt>
              </c:numCache>
            </c:numRef>
          </c:val>
          <c:extLst>
            <c:ext xmlns:c16="http://schemas.microsoft.com/office/drawing/2014/chart" uri="{C3380CC4-5D6E-409C-BE32-E72D297353CC}">
              <c16:uniqueId val="{00000004-B329-4329-80BB-379EC4B1F406}"/>
            </c:ext>
          </c:extLst>
        </c:ser>
        <c:ser>
          <c:idx val="5"/>
          <c:order val="5"/>
          <c:tx>
            <c:strRef>
              <c:f>Feuil1!$G$1</c:f>
              <c:strCache>
                <c:ptCount val="1"/>
                <c:pt idx="0">
                  <c:v>Interclubs (déplacements, arbitrage, affilialiation, droits inscription, avatanges joueurs)</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Feuil1!$G$2:$G$8</c:f>
              <c:numCache>
                <c:formatCode>"€"#,##0_);[Red]\("€"#,##0\)</c:formatCode>
                <c:ptCount val="7"/>
                <c:pt idx="0">
                  <c:v>4000</c:v>
                </c:pt>
                <c:pt idx="1">
                  <c:v>5000</c:v>
                </c:pt>
                <c:pt idx="2">
                  <c:v>3500</c:v>
                </c:pt>
                <c:pt idx="3">
                  <c:v>2000</c:v>
                </c:pt>
                <c:pt idx="4">
                  <c:v>7000</c:v>
                </c:pt>
                <c:pt idx="5">
                  <c:v>12000</c:v>
                </c:pt>
                <c:pt idx="6">
                  <c:v>15000</c:v>
                </c:pt>
              </c:numCache>
            </c:numRef>
          </c:val>
          <c:extLst>
            <c:ext xmlns:c16="http://schemas.microsoft.com/office/drawing/2014/chart" uri="{C3380CC4-5D6E-409C-BE32-E72D297353CC}">
              <c16:uniqueId val="{00000005-B329-4329-80BB-379EC4B1F406}"/>
            </c:ext>
          </c:extLst>
        </c:ser>
        <c:ser>
          <c:idx val="6"/>
          <c:order val="6"/>
          <c:tx>
            <c:strRef>
              <c:f>Feuil1!$H$1</c:f>
              <c:strCache>
                <c:ptCount val="1"/>
                <c:pt idx="0">
                  <c:v>Frais de licences</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Feuil1!$H$2:$H$8</c:f>
              <c:numCache>
                <c:formatCode>"€"#,##0_);[Red]\("€"#,##0\)</c:formatCode>
                <c:ptCount val="7"/>
                <c:pt idx="0">
                  <c:v>12000</c:v>
                </c:pt>
                <c:pt idx="1">
                  <c:v>13000</c:v>
                </c:pt>
                <c:pt idx="2">
                  <c:v>14000</c:v>
                </c:pt>
                <c:pt idx="3">
                  <c:v>7000</c:v>
                </c:pt>
                <c:pt idx="4">
                  <c:v>19000</c:v>
                </c:pt>
                <c:pt idx="5">
                  <c:v>22000</c:v>
                </c:pt>
                <c:pt idx="6">
                  <c:v>23000</c:v>
                </c:pt>
              </c:numCache>
            </c:numRef>
          </c:val>
          <c:extLst>
            <c:ext xmlns:c16="http://schemas.microsoft.com/office/drawing/2014/chart" uri="{C3380CC4-5D6E-409C-BE32-E72D297353CC}">
              <c16:uniqueId val="{00000000-671F-463C-A579-DA50FBBDD2E9}"/>
            </c:ext>
          </c:extLst>
        </c:ser>
        <c:ser>
          <c:idx val="7"/>
          <c:order val="7"/>
          <c:tx>
            <c:strRef>
              <c:f>Feuil1!$I$1</c:f>
              <c:strCache>
                <c:ptCount val="1"/>
                <c:pt idx="0">
                  <c:v>Formations</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Feuil1!$I$2:$I$8</c:f>
              <c:numCache>
                <c:formatCode>"€"#,##0_);[Red]\("€"#,##0\)</c:formatCode>
                <c:ptCount val="7"/>
                <c:pt idx="0">
                  <c:v>1000</c:v>
                </c:pt>
                <c:pt idx="1">
                  <c:v>1000</c:v>
                </c:pt>
                <c:pt idx="2">
                  <c:v>1000</c:v>
                </c:pt>
                <c:pt idx="3">
                  <c:v>1000</c:v>
                </c:pt>
                <c:pt idx="4">
                  <c:v>1000</c:v>
                </c:pt>
                <c:pt idx="5">
                  <c:v>2000</c:v>
                </c:pt>
                <c:pt idx="6">
                  <c:v>2000</c:v>
                </c:pt>
              </c:numCache>
            </c:numRef>
          </c:val>
          <c:extLst>
            <c:ext xmlns:c16="http://schemas.microsoft.com/office/drawing/2014/chart" uri="{C3380CC4-5D6E-409C-BE32-E72D297353CC}">
              <c16:uniqueId val="{00000001-671F-463C-A579-DA50FBBDD2E9}"/>
            </c:ext>
          </c:extLst>
        </c:ser>
        <c:ser>
          <c:idx val="8"/>
          <c:order val="8"/>
          <c:tx>
            <c:strRef>
              <c:f>Feuil1!$J$1</c:f>
              <c:strCache>
                <c:ptCount val="1"/>
                <c:pt idx="0">
                  <c:v>Frais tournois (récompenses + arbitrage)</c:v>
                </c:pt>
              </c:strCache>
            </c:strRef>
          </c:tx>
          <c:spPr>
            <a:solidFill>
              <a:schemeClr val="accent3">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Feuil1!$J$2:$J$8</c:f>
              <c:numCache>
                <c:formatCode>"€"#,##0_);[Red]\("€"#,##0\)</c:formatCode>
                <c:ptCount val="7"/>
                <c:pt idx="0">
                  <c:v>2000</c:v>
                </c:pt>
                <c:pt idx="1">
                  <c:v>3000</c:v>
                </c:pt>
                <c:pt idx="2">
                  <c:v>1000</c:v>
                </c:pt>
                <c:pt idx="3">
                  <c:v>2000</c:v>
                </c:pt>
                <c:pt idx="4">
                  <c:v>4000</c:v>
                </c:pt>
                <c:pt idx="5">
                  <c:v>4500</c:v>
                </c:pt>
                <c:pt idx="6">
                  <c:v>5000</c:v>
                </c:pt>
              </c:numCache>
            </c:numRef>
          </c:val>
          <c:extLst>
            <c:ext xmlns:c16="http://schemas.microsoft.com/office/drawing/2014/chart" uri="{C3380CC4-5D6E-409C-BE32-E72D297353CC}">
              <c16:uniqueId val="{00000002-671F-463C-A579-DA50FBBDD2E9}"/>
            </c:ext>
          </c:extLst>
        </c:ser>
        <c:dLbls>
          <c:dLblPos val="outEnd"/>
          <c:showLegendKey val="0"/>
          <c:showVal val="1"/>
          <c:showCatName val="0"/>
          <c:showSerName val="0"/>
          <c:showPercent val="0"/>
          <c:showBubbleSize val="0"/>
        </c:dLbls>
        <c:gapWidth val="444"/>
        <c:overlap val="-90"/>
        <c:axId val="2035660175"/>
        <c:axId val="1068178399"/>
      </c:barChart>
      <c:catAx>
        <c:axId val="20356601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r-FR"/>
          </a:p>
        </c:txPr>
        <c:crossAx val="1068178399"/>
        <c:crosses val="autoZero"/>
        <c:auto val="1"/>
        <c:lblAlgn val="ctr"/>
        <c:lblOffset val="100"/>
        <c:noMultiLvlLbl val="0"/>
      </c:catAx>
      <c:valAx>
        <c:axId val="1068178399"/>
        <c:scaling>
          <c:orientation val="minMax"/>
        </c:scaling>
        <c:delete val="1"/>
        <c:axPos val="l"/>
        <c:numFmt formatCode="&quot;€&quot;#,##0_);[Red]\(&quot;€&quot;#,##0\)" sourceLinked="1"/>
        <c:majorTickMark val="none"/>
        <c:minorTickMark val="none"/>
        <c:tickLblPos val="nextTo"/>
        <c:crossAx val="2035660175"/>
        <c:crosses val="autoZero"/>
        <c:crossBetween val="between"/>
      </c:valAx>
      <c:spPr>
        <a:noFill/>
        <a:ln w="25400">
          <a:noFill/>
        </a:ln>
        <a:effectLst/>
      </c:spPr>
    </c:plotArea>
    <c:legend>
      <c:legendPos val="t"/>
      <c:layout>
        <c:manualLayout>
          <c:xMode val="edge"/>
          <c:yMode val="edge"/>
          <c:x val="0.38530361161062754"/>
          <c:y val="1.5916063443684708E-2"/>
          <c:w val="0.61375948653685108"/>
          <c:h val="0.2593757966983388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fr-FR" noProof="0" dirty="0"/>
              <a:t>Recettes</a:t>
            </a:r>
            <a:r>
              <a:rPr lang="en-US" dirty="0"/>
              <a:t> </a:t>
            </a:r>
            <a:r>
              <a:rPr lang="fr-FR" noProof="0" dirty="0"/>
              <a:t>saison</a:t>
            </a:r>
            <a:r>
              <a:rPr lang="en-US" dirty="0"/>
              <a:t> 2024-2025</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Recettes saison 2024-2025</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A04F-4E6F-91F0-295920195F8E}"/>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A04F-4E6F-91F0-295920195F8E}"/>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A04F-4E6F-91F0-295920195F8E}"/>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A04F-4E6F-91F0-295920195F8E}"/>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A04F-4E6F-91F0-295920195F8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Subventions</c:v>
                </c:pt>
                <c:pt idx="1">
                  <c:v>Sponsors</c:v>
                </c:pt>
                <c:pt idx="2">
                  <c:v>Revenus des évènements</c:v>
                </c:pt>
                <c:pt idx="3">
                  <c:v>Revenus des licences</c:v>
                </c:pt>
                <c:pt idx="4">
                  <c:v>Stages</c:v>
                </c:pt>
              </c:strCache>
            </c:strRef>
          </c:cat>
          <c:val>
            <c:numRef>
              <c:f>Feuil1!$B$2:$B$6</c:f>
              <c:numCache>
                <c:formatCode>"€"#,##0_);[Red]\("€"#,##0\)</c:formatCode>
                <c:ptCount val="5"/>
                <c:pt idx="0">
                  <c:v>10000</c:v>
                </c:pt>
                <c:pt idx="1">
                  <c:v>5000</c:v>
                </c:pt>
                <c:pt idx="2">
                  <c:v>11000</c:v>
                </c:pt>
                <c:pt idx="3">
                  <c:v>68000</c:v>
                </c:pt>
                <c:pt idx="4">
                  <c:v>10000</c:v>
                </c:pt>
              </c:numCache>
            </c:numRef>
          </c:val>
          <c:extLst>
            <c:ext xmlns:c16="http://schemas.microsoft.com/office/drawing/2014/chart" uri="{C3380CC4-5D6E-409C-BE32-E72D297353CC}">
              <c16:uniqueId val="{00000000-5700-48C9-B259-DBFFD3789BC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dirty="0"/>
              <a:t>Charges </a:t>
            </a:r>
            <a:r>
              <a:rPr lang="fr-FR" noProof="0" dirty="0"/>
              <a:t>saison</a:t>
            </a:r>
            <a:r>
              <a:rPr lang="en-US" dirty="0"/>
              <a:t> 2024-2025</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Charges saison 2024-2025</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1A9E-4B67-9164-911B59A4D2D0}"/>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1A9E-4B67-9164-911B59A4D2D0}"/>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1A9E-4B67-9164-911B59A4D2D0}"/>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1A9E-4B67-9164-911B59A4D2D0}"/>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1A9E-4B67-9164-911B59A4D2D0}"/>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1A9E-4B67-9164-911B59A4D2D0}"/>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1A9E-4B67-9164-911B59A4D2D0}"/>
              </c:ext>
            </c:extLst>
          </c:dPt>
          <c:dPt>
            <c:idx val="7"/>
            <c:bubble3D val="0"/>
            <c:spPr>
              <a:solidFill>
                <a:schemeClr val="accent2">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F-1A9E-4B67-9164-911B59A4D2D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Feuil1!$A$2:$A$9</c:f>
              <c:strCache>
                <c:ptCount val="8"/>
                <c:pt idx="0">
                  <c:v>Entraineurs</c:v>
                </c:pt>
                <c:pt idx="1">
                  <c:v>Volants/matériel divers</c:v>
                </c:pt>
                <c:pt idx="2">
                  <c:v>Gymnases</c:v>
                </c:pt>
                <c:pt idx="3">
                  <c:v>Affiliations fédérales/tournois</c:v>
                </c:pt>
                <c:pt idx="4">
                  <c:v>Interclubs (déplacements, arbitrage, affilialiation, droits inscription, avatanges joueurs)</c:v>
                </c:pt>
                <c:pt idx="5">
                  <c:v>Frais de licences</c:v>
                </c:pt>
                <c:pt idx="6">
                  <c:v>Formations</c:v>
                </c:pt>
                <c:pt idx="7">
                  <c:v>Frais tournois (récompenses + arbitrage)</c:v>
                </c:pt>
              </c:strCache>
            </c:strRef>
          </c:cat>
          <c:val>
            <c:numRef>
              <c:f>Feuil1!$B$2:$B$9</c:f>
              <c:numCache>
                <c:formatCode>"€"#,##0_);[Red]\("€"#,##0\)</c:formatCode>
                <c:ptCount val="8"/>
                <c:pt idx="0">
                  <c:v>40000</c:v>
                </c:pt>
                <c:pt idx="1">
                  <c:v>17000</c:v>
                </c:pt>
                <c:pt idx="2">
                  <c:v>7000</c:v>
                </c:pt>
                <c:pt idx="3">
                  <c:v>14000</c:v>
                </c:pt>
                <c:pt idx="4">
                  <c:v>15000</c:v>
                </c:pt>
                <c:pt idx="5">
                  <c:v>23000</c:v>
                </c:pt>
                <c:pt idx="6">
                  <c:v>2000</c:v>
                </c:pt>
                <c:pt idx="7">
                  <c:v>5000</c:v>
                </c:pt>
              </c:numCache>
            </c:numRef>
          </c:val>
          <c:extLst>
            <c:ext xmlns:c16="http://schemas.microsoft.com/office/drawing/2014/chart" uri="{C3380CC4-5D6E-409C-BE32-E72D297353CC}">
              <c16:uniqueId val="{00000000-5700-48C9-B259-DBFFD3789BC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823855351414404E-3"/>
          <c:y val="0.14504504504504503"/>
          <c:w val="0.98483522892971709"/>
          <c:h val="0.80810810810810807"/>
        </c:manualLayout>
      </c:layout>
      <c:barChart>
        <c:barDir val="col"/>
        <c:grouping val="stacked"/>
        <c:varyColors val="0"/>
        <c:ser>
          <c:idx val="0"/>
          <c:order val="0"/>
          <c:spPr>
            <a:solidFill>
              <a:schemeClr val="accent1"/>
            </a:solidFill>
            <a:ln>
              <a:noFill/>
            </a:ln>
          </c:spPr>
          <c:invertIfNegative val="0"/>
          <c:dLbls>
            <c:dLbl>
              <c:idx val="0"/>
              <c:layout>
                <c:manualLayout>
                  <c:x val="0"/>
                  <c:y val="-0.35405405405405405"/>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245-409B-A48E-0A2CAD1421C5}"/>
                </c:ext>
              </c:extLst>
            </c:dLbl>
            <c:dLbl>
              <c:idx val="1"/>
              <c:layout>
                <c:manualLayout>
                  <c:x val="0"/>
                  <c:y val="-0.3432432432432432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245-409B-A48E-0A2CAD1421C5}"/>
                </c:ext>
              </c:extLst>
            </c:dLbl>
            <c:dLbl>
              <c:idx val="2"/>
              <c:layout>
                <c:manualLayout>
                  <c:x val="0"/>
                  <c:y val="-0.189189189189189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245-409B-A48E-0A2CAD1421C5}"/>
                </c:ext>
              </c:extLst>
            </c:dLbl>
            <c:dLbl>
              <c:idx val="3"/>
              <c:layout>
                <c:manualLayout>
                  <c:x val="0"/>
                  <c:y val="-0.34774774774774775"/>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245-409B-A48E-0A2CAD1421C5}"/>
                </c:ext>
              </c:extLst>
            </c:dLbl>
            <c:dLbl>
              <c:idx val="4"/>
              <c:layout>
                <c:manualLayout>
                  <c:x val="0"/>
                  <c:y val="-0.47657657657657659"/>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245-409B-A48E-0A2CAD1421C5}"/>
                </c:ext>
              </c:extLst>
            </c:dLbl>
            <c:dLbl>
              <c:idx val="5"/>
              <c:layout>
                <c:manualLayout>
                  <c:x val="0"/>
                  <c:y val="-0.47657657657657659"/>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245-409B-A48E-0A2CAD1421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150</c:v>
                </c:pt>
                <c:pt idx="1">
                  <c:v>144</c:v>
                </c:pt>
                <c:pt idx="2">
                  <c:v>62</c:v>
                </c:pt>
                <c:pt idx="3">
                  <c:v>147</c:v>
                </c:pt>
                <c:pt idx="4">
                  <c:v>215</c:v>
                </c:pt>
                <c:pt idx="5">
                  <c:v>215</c:v>
                </c:pt>
              </c:numCache>
            </c:numRef>
          </c:val>
          <c:extLst>
            <c:ext xmlns:c16="http://schemas.microsoft.com/office/drawing/2014/chart" uri="{C3380CC4-5D6E-409C-BE32-E72D297353CC}">
              <c16:uniqueId val="{00000006-8245-409B-A48E-0A2CAD1421C5}"/>
            </c:ext>
          </c:extLst>
        </c:ser>
        <c:dLbls>
          <c:showLegendKey val="0"/>
          <c:showVal val="0"/>
          <c:showCatName val="0"/>
          <c:showSerName val="0"/>
          <c:showPercent val="0"/>
          <c:showBubbleSize val="0"/>
        </c:dLbls>
        <c:gapWidth val="80"/>
        <c:overlap val="100"/>
        <c:axId val="1948728352"/>
        <c:axId val="1"/>
      </c:barChart>
      <c:catAx>
        <c:axId val="19487283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15"/>
          <c:min val="0"/>
        </c:scaling>
        <c:delete val="1"/>
        <c:axPos val="l"/>
        <c:numFmt formatCode="General" sourceLinked="1"/>
        <c:majorTickMark val="out"/>
        <c:minorTickMark val="none"/>
        <c:tickLblPos val="nextTo"/>
        <c:crossAx val="1948728352"/>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823855351414404E-3"/>
          <c:y val="0.11566091954022989"/>
          <c:w val="0.98483522892971709"/>
          <c:h val="0.84698275862068961"/>
        </c:manualLayout>
      </c:layout>
      <c:barChart>
        <c:barDir val="col"/>
        <c:grouping val="stacked"/>
        <c:varyColors val="0"/>
        <c:ser>
          <c:idx val="0"/>
          <c:order val="0"/>
          <c:spPr>
            <a:solidFill>
              <a:srgbClr val="C30C3E"/>
            </a:solidFill>
            <a:ln>
              <a:noFill/>
            </a:ln>
          </c:spPr>
          <c:invertIfNegative val="0"/>
          <c:dLbls>
            <c:dLbl>
              <c:idx val="0"/>
              <c:layout>
                <c:manualLayout>
                  <c:x val="0"/>
                  <c:y val="-0.30387931034482757"/>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F11-42CF-BB47-F8C1F76C0562}"/>
                </c:ext>
              </c:extLst>
            </c:dLbl>
            <c:dLbl>
              <c:idx val="1"/>
              <c:layout>
                <c:manualLayout>
                  <c:x val="0"/>
                  <c:y val="-0.34698275862068967"/>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F11-42CF-BB47-F8C1F76C0562}"/>
                </c:ext>
              </c:extLst>
            </c:dLbl>
            <c:dLbl>
              <c:idx val="2"/>
              <c:layout>
                <c:manualLayout>
                  <c:x val="0"/>
                  <c:y val="-0.2033045977011494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F11-42CF-BB47-F8C1F76C0562}"/>
                </c:ext>
              </c:extLst>
            </c:dLbl>
            <c:dLbl>
              <c:idx val="3"/>
              <c:layout>
                <c:manualLayout>
                  <c:x val="0"/>
                  <c:y val="-0.29454022988505746"/>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F11-42CF-BB47-F8C1F76C0562}"/>
                </c:ext>
              </c:extLst>
            </c:dLbl>
            <c:dLbl>
              <c:idx val="4"/>
              <c:layout>
                <c:manualLayout>
                  <c:x val="0"/>
                  <c:y val="-0.43103448275862066"/>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F11-42CF-BB47-F8C1F76C0562}"/>
                </c:ext>
              </c:extLst>
            </c:dLbl>
            <c:dLbl>
              <c:idx val="5"/>
              <c:layout>
                <c:manualLayout>
                  <c:x val="0"/>
                  <c:y val="-0.48132183908045978"/>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F11-42CF-BB47-F8C1F76C056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79</c:v>
                </c:pt>
                <c:pt idx="1">
                  <c:v>93</c:v>
                </c:pt>
                <c:pt idx="2">
                  <c:v>47</c:v>
                </c:pt>
                <c:pt idx="3">
                  <c:v>76</c:v>
                </c:pt>
                <c:pt idx="4">
                  <c:v>120</c:v>
                </c:pt>
                <c:pt idx="5">
                  <c:v>136</c:v>
                </c:pt>
              </c:numCache>
            </c:numRef>
          </c:val>
          <c:extLst>
            <c:ext xmlns:c16="http://schemas.microsoft.com/office/drawing/2014/chart" uri="{C3380CC4-5D6E-409C-BE32-E72D297353CC}">
              <c16:uniqueId val="{00000006-0F11-42CF-BB47-F8C1F76C0562}"/>
            </c:ext>
          </c:extLst>
        </c:ser>
        <c:dLbls>
          <c:showLegendKey val="0"/>
          <c:showVal val="0"/>
          <c:showCatName val="0"/>
          <c:showSerName val="0"/>
          <c:showPercent val="0"/>
          <c:showBubbleSize val="0"/>
        </c:dLbls>
        <c:gapWidth val="80"/>
        <c:overlap val="100"/>
        <c:axId val="109783280"/>
        <c:axId val="1"/>
      </c:barChart>
      <c:catAx>
        <c:axId val="10978328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36"/>
          <c:min val="0"/>
        </c:scaling>
        <c:delete val="1"/>
        <c:axPos val="l"/>
        <c:numFmt formatCode="General" sourceLinked="1"/>
        <c:majorTickMark val="out"/>
        <c:minorTickMark val="none"/>
        <c:tickLblPos val="nextTo"/>
        <c:crossAx val="109783280"/>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064493466348177E-3"/>
          <c:y val="2.2118247554232241E-2"/>
          <c:w val="0.98538710130673035"/>
          <c:h val="0.9557635048915355"/>
        </c:manualLayout>
      </c:layout>
      <c:barChart>
        <c:barDir val="col"/>
        <c:grouping val="stacked"/>
        <c:varyColors val="0"/>
        <c:ser>
          <c:idx val="0"/>
          <c:order val="0"/>
          <c:spPr>
            <a:solidFill>
              <a:schemeClr val="accent3"/>
            </a:solidFill>
            <a:ln>
              <a:noFill/>
            </a:ln>
          </c:spPr>
          <c:invertIfNegative val="0"/>
          <c:dLbls>
            <c:dLbl>
              <c:idx val="0"/>
              <c:layout>
                <c:manualLayout>
                  <c:x val="0"/>
                  <c:y val="-1.2760527435133986E-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C36-4B45-A71F-0988FCB8F612}"/>
                </c:ext>
              </c:extLst>
            </c:dLbl>
            <c:dLbl>
              <c:idx val="1"/>
              <c:layout>
                <c:manualLayout>
                  <c:x val="0"/>
                  <c:y val="-1.2760527435133986E-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C36-4B45-A71F-0988FCB8F612}"/>
                </c:ext>
              </c:extLst>
            </c:dLbl>
            <c:dLbl>
              <c:idx val="2"/>
              <c:layout>
                <c:manualLayout>
                  <c:x val="0"/>
                  <c:y val="-1.2760527435133986E-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C36-4B45-A71F-0988FCB8F612}"/>
                </c:ext>
              </c:extLst>
            </c:dLbl>
            <c:dLbl>
              <c:idx val="3"/>
              <c:layout>
                <c:manualLayout>
                  <c:x val="0"/>
                  <c:y val="-1.2760527435133986E-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C36-4B45-A71F-0988FCB8F612}"/>
                </c:ext>
              </c:extLst>
            </c:dLbl>
            <c:dLbl>
              <c:idx val="4"/>
              <c:layout>
                <c:manualLayout>
                  <c:x val="0"/>
                  <c:y val="-1.2760527435133986E-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C36-4B45-A71F-0988FCB8F612}"/>
                </c:ext>
              </c:extLst>
            </c:dLbl>
            <c:dLbl>
              <c:idx val="5"/>
              <c:layout>
                <c:manualLayout>
                  <c:x val="0"/>
                  <c:y val="-1.7014036580178648E-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C36-4B45-A71F-0988FCB8F61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132</c:v>
                </c:pt>
                <c:pt idx="1">
                  <c:v>129</c:v>
                </c:pt>
                <c:pt idx="2">
                  <c:v>75</c:v>
                </c:pt>
                <c:pt idx="3">
                  <c:v>144</c:v>
                </c:pt>
                <c:pt idx="4">
                  <c:v>233</c:v>
                </c:pt>
                <c:pt idx="5">
                  <c:v>251</c:v>
                </c:pt>
              </c:numCache>
            </c:numRef>
          </c:val>
          <c:extLst>
            <c:ext xmlns:c16="http://schemas.microsoft.com/office/drawing/2014/chart" uri="{C3380CC4-5D6E-409C-BE32-E72D297353CC}">
              <c16:uniqueId val="{00000006-8C36-4B45-A71F-0988FCB8F612}"/>
            </c:ext>
          </c:extLst>
        </c:ser>
        <c:ser>
          <c:idx val="1"/>
          <c:order val="1"/>
          <c:spPr>
            <a:solidFill>
              <a:schemeClr val="accent5"/>
            </a:solidFill>
            <a:ln>
              <a:noFill/>
            </a:ln>
          </c:spPr>
          <c:invertIfNegative val="0"/>
          <c:dLbls>
            <c:dLbl>
              <c:idx val="0"/>
              <c:layout>
                <c:manualLayout>
                  <c:x val="0"/>
                  <c:y val="-1.2760527435133986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C36-4B45-A71F-0988FCB8F612}"/>
                </c:ext>
              </c:extLst>
            </c:dLbl>
            <c:dLbl>
              <c:idx val="1"/>
              <c:layout>
                <c:manualLayout>
                  <c:x val="0"/>
                  <c:y val="-1.2760527435133986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C36-4B45-A71F-0988FCB8F612}"/>
                </c:ext>
              </c:extLst>
            </c:dLbl>
            <c:dLbl>
              <c:idx val="2"/>
              <c:layout>
                <c:manualLayout>
                  <c:x val="0"/>
                  <c:y val="-1.2760527435133986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C36-4B45-A71F-0988FCB8F612}"/>
                </c:ext>
              </c:extLst>
            </c:dLbl>
            <c:dLbl>
              <c:idx val="3"/>
              <c:layout>
                <c:manualLayout>
                  <c:x val="0"/>
                  <c:y val="-1.2760527435133986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C36-4B45-A71F-0988FCB8F612}"/>
                </c:ext>
              </c:extLst>
            </c:dLbl>
            <c:dLbl>
              <c:idx val="4"/>
              <c:layout>
                <c:manualLayout>
                  <c:x val="0"/>
                  <c:y val="-1.7014036580178648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C36-4B45-A71F-0988FCB8F612}"/>
                </c:ext>
              </c:extLst>
            </c:dLbl>
            <c:dLbl>
              <c:idx val="5"/>
              <c:layout>
                <c:manualLayout>
                  <c:x val="0"/>
                  <c:y val="-1.2760527435133986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8C36-4B45-A71F-0988FCB8F61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97</c:v>
                </c:pt>
                <c:pt idx="1">
                  <c:v>108</c:v>
                </c:pt>
                <c:pt idx="2">
                  <c:v>34</c:v>
                </c:pt>
                <c:pt idx="3">
                  <c:v>79</c:v>
                </c:pt>
                <c:pt idx="4">
                  <c:v>102</c:v>
                </c:pt>
                <c:pt idx="5">
                  <c:v>100</c:v>
                </c:pt>
              </c:numCache>
            </c:numRef>
          </c:val>
          <c:extLst>
            <c:ext xmlns:c16="http://schemas.microsoft.com/office/drawing/2014/chart" uri="{C3380CC4-5D6E-409C-BE32-E72D297353CC}">
              <c16:uniqueId val="{0000000D-8C36-4B45-A71F-0988FCB8F612}"/>
            </c:ext>
          </c:extLst>
        </c:ser>
        <c:dLbls>
          <c:showLegendKey val="0"/>
          <c:showVal val="0"/>
          <c:showCatName val="0"/>
          <c:showSerName val="0"/>
          <c:showPercent val="0"/>
          <c:showBubbleSize val="0"/>
        </c:dLbls>
        <c:gapWidth val="80"/>
        <c:overlap val="100"/>
        <c:axId val="112624288"/>
        <c:axId val="1"/>
      </c:barChart>
      <c:catAx>
        <c:axId val="1126242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51"/>
          <c:min val="0"/>
        </c:scaling>
        <c:delete val="1"/>
        <c:axPos val="l"/>
        <c:numFmt formatCode="General" sourceLinked="1"/>
        <c:majorTickMark val="out"/>
        <c:minorTickMark val="none"/>
        <c:tickLblPos val="nextTo"/>
        <c:crossAx val="112624288"/>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068572253500793E-3"/>
          <c:y val="6.5447154471544713E-2"/>
          <c:w val="0.98498628554929979"/>
          <c:h val="0.9134146341463415"/>
        </c:manualLayout>
      </c:layout>
      <c:barChart>
        <c:barDir val="col"/>
        <c:grouping val="stacked"/>
        <c:varyColors val="0"/>
        <c:ser>
          <c:idx val="0"/>
          <c:order val="0"/>
          <c:spPr>
            <a:solidFill>
              <a:schemeClr val="accent3"/>
            </a:solidFill>
            <a:ln>
              <a:noFill/>
            </a:ln>
          </c:spPr>
          <c:invertIfNegative val="0"/>
          <c:dLbls>
            <c:dLbl>
              <c:idx val="0"/>
              <c:layout>
                <c:manualLayout>
                  <c:x val="0"/>
                  <c:y val="-0.2727642276422764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5E9-4581-9DC5-7C1862FCBA17}"/>
                </c:ext>
              </c:extLst>
            </c:dLbl>
            <c:dLbl>
              <c:idx val="1"/>
              <c:layout>
                <c:manualLayout>
                  <c:x val="0"/>
                  <c:y val="-0.26747967479674795"/>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5E9-4581-9DC5-7C1862FCBA17}"/>
                </c:ext>
              </c:extLst>
            </c:dLbl>
            <c:dLbl>
              <c:idx val="2"/>
              <c:layout>
                <c:manualLayout>
                  <c:x val="0"/>
                  <c:y val="-0.1686991869918699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5E9-4581-9DC5-7C1862FCBA17}"/>
                </c:ext>
              </c:extLst>
            </c:dLbl>
            <c:dLbl>
              <c:idx val="3"/>
              <c:layout>
                <c:manualLayout>
                  <c:x val="0"/>
                  <c:y val="-0.2943089430894309"/>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5E9-4581-9DC5-7C1862FCBA17}"/>
                </c:ext>
              </c:extLst>
            </c:dLbl>
            <c:dLbl>
              <c:idx val="4"/>
              <c:layout>
                <c:manualLayout>
                  <c:x val="0"/>
                  <c:y val="-0.45650406504065039"/>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5E9-4581-9DC5-7C1862FCBA17}"/>
                </c:ext>
              </c:extLst>
            </c:dLbl>
            <c:dLbl>
              <c:idx val="5"/>
              <c:layout>
                <c:manualLayout>
                  <c:x val="0"/>
                  <c:y val="-0.4894308943089431"/>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5E9-4581-9DC5-7C1862FCBA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132</c:v>
                </c:pt>
                <c:pt idx="1">
                  <c:v>129</c:v>
                </c:pt>
                <c:pt idx="2">
                  <c:v>75</c:v>
                </c:pt>
                <c:pt idx="3">
                  <c:v>144</c:v>
                </c:pt>
                <c:pt idx="4">
                  <c:v>233</c:v>
                </c:pt>
                <c:pt idx="5">
                  <c:v>251</c:v>
                </c:pt>
              </c:numCache>
            </c:numRef>
          </c:val>
          <c:extLst>
            <c:ext xmlns:c16="http://schemas.microsoft.com/office/drawing/2014/chart" uri="{C3380CC4-5D6E-409C-BE32-E72D297353CC}">
              <c16:uniqueId val="{00000006-05E9-4581-9DC5-7C1862FCBA17}"/>
            </c:ext>
          </c:extLst>
        </c:ser>
        <c:dLbls>
          <c:showLegendKey val="0"/>
          <c:showVal val="0"/>
          <c:showCatName val="0"/>
          <c:showSerName val="0"/>
          <c:showPercent val="0"/>
          <c:showBubbleSize val="0"/>
        </c:dLbls>
        <c:gapWidth val="80"/>
        <c:overlap val="100"/>
        <c:axId val="1909508848"/>
        <c:axId val="1"/>
      </c:barChart>
      <c:catAx>
        <c:axId val="190950884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51"/>
          <c:min val="0"/>
        </c:scaling>
        <c:delete val="1"/>
        <c:axPos val="l"/>
        <c:numFmt formatCode="General" sourceLinked="1"/>
        <c:majorTickMark val="out"/>
        <c:minorTickMark val="none"/>
        <c:tickLblPos val="nextTo"/>
        <c:crossAx val="1909508848"/>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562661313449961E-3"/>
          <c:y val="8.1108312342569266E-2"/>
          <c:w val="0.98508746773731004"/>
          <c:h val="0.89269521410579344"/>
        </c:manualLayout>
      </c:layout>
      <c:barChart>
        <c:barDir val="col"/>
        <c:grouping val="stacked"/>
        <c:varyColors val="0"/>
        <c:ser>
          <c:idx val="0"/>
          <c:order val="0"/>
          <c:spPr>
            <a:solidFill>
              <a:schemeClr val="accent5"/>
            </a:solidFill>
            <a:ln>
              <a:noFill/>
            </a:ln>
          </c:spPr>
          <c:invertIfNegative val="0"/>
          <c:dLbls>
            <c:dLbl>
              <c:idx val="0"/>
              <c:layout>
                <c:manualLayout>
                  <c:x val="0"/>
                  <c:y val="-0.44130982367758187"/>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83B-4ED9-B24F-AD0E4378ADDE}"/>
                </c:ext>
              </c:extLst>
            </c:dLbl>
            <c:dLbl>
              <c:idx val="1"/>
              <c:layout>
                <c:manualLayout>
                  <c:x val="0"/>
                  <c:y val="-0.4866498740554156"/>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83B-4ED9-B24F-AD0E4378ADDE}"/>
                </c:ext>
              </c:extLst>
            </c:dLbl>
            <c:dLbl>
              <c:idx val="2"/>
              <c:layout>
                <c:manualLayout>
                  <c:x val="0"/>
                  <c:y val="-0.1808564231738035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83B-4ED9-B24F-AD0E4378ADDE}"/>
                </c:ext>
              </c:extLst>
            </c:dLbl>
            <c:dLbl>
              <c:idx val="3"/>
              <c:layout>
                <c:manualLayout>
                  <c:x val="0"/>
                  <c:y val="-0.36675062972292194"/>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83B-4ED9-B24F-AD0E4378ADDE}"/>
                </c:ext>
              </c:extLst>
            </c:dLbl>
            <c:dLbl>
              <c:idx val="4"/>
              <c:layout>
                <c:manualLayout>
                  <c:x val="0"/>
                  <c:y val="-0.46196473551637279"/>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83B-4ED9-B24F-AD0E4378ADDE}"/>
                </c:ext>
              </c:extLst>
            </c:dLbl>
            <c:dLbl>
              <c:idx val="5"/>
              <c:layout>
                <c:manualLayout>
                  <c:x val="0"/>
                  <c:y val="-0.4539042821158690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83B-4ED9-B24F-AD0E4378ADD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97</c:v>
                </c:pt>
                <c:pt idx="1">
                  <c:v>108</c:v>
                </c:pt>
                <c:pt idx="2">
                  <c:v>34</c:v>
                </c:pt>
                <c:pt idx="3">
                  <c:v>79</c:v>
                </c:pt>
                <c:pt idx="4">
                  <c:v>102</c:v>
                </c:pt>
                <c:pt idx="5">
                  <c:v>100</c:v>
                </c:pt>
              </c:numCache>
            </c:numRef>
          </c:val>
          <c:extLst>
            <c:ext xmlns:c16="http://schemas.microsoft.com/office/drawing/2014/chart" uri="{C3380CC4-5D6E-409C-BE32-E72D297353CC}">
              <c16:uniqueId val="{00000006-A83B-4ED9-B24F-AD0E4378ADDE}"/>
            </c:ext>
          </c:extLst>
        </c:ser>
        <c:dLbls>
          <c:showLegendKey val="0"/>
          <c:showVal val="0"/>
          <c:showCatName val="0"/>
          <c:showSerName val="0"/>
          <c:showPercent val="0"/>
          <c:showBubbleSize val="0"/>
        </c:dLbls>
        <c:gapWidth val="80"/>
        <c:overlap val="100"/>
        <c:axId val="1916799360"/>
        <c:axId val="1"/>
      </c:barChart>
      <c:catAx>
        <c:axId val="191679936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8"/>
          <c:min val="0"/>
        </c:scaling>
        <c:delete val="1"/>
        <c:axPos val="l"/>
        <c:numFmt formatCode="General" sourceLinked="1"/>
        <c:majorTickMark val="out"/>
        <c:minorTickMark val="none"/>
        <c:tickLblPos val="nextTo"/>
        <c:crossAx val="1916799360"/>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Feuil1!$B$1</c:f>
              <c:strCache>
                <c:ptCount val="1"/>
                <c:pt idx="0">
                  <c:v>Budget de la saison</c:v>
                </c:pt>
              </c:strCache>
            </c:strRef>
          </c:tx>
          <c:spPr>
            <a:solidFill>
              <a:schemeClr val="accent1"/>
            </a:solidFill>
            <a:ln>
              <a:noFill/>
            </a:ln>
            <a:effectLst/>
          </c:spPr>
          <c:invertIfNegative val="0"/>
          <c:cat>
            <c:strRef>
              <c:f>Feuil1!$A$2:$A$8</c:f>
              <c:strCache>
                <c:ptCount val="7"/>
                <c:pt idx="0">
                  <c:v>2018-2019</c:v>
                </c:pt>
                <c:pt idx="1">
                  <c:v>2019-2020</c:v>
                </c:pt>
                <c:pt idx="2">
                  <c:v>2020-2021</c:v>
                </c:pt>
                <c:pt idx="3">
                  <c:v>2021-2022</c:v>
                </c:pt>
                <c:pt idx="4">
                  <c:v>2022-2023</c:v>
                </c:pt>
                <c:pt idx="5">
                  <c:v>2023-2024</c:v>
                </c:pt>
                <c:pt idx="6">
                  <c:v>2024-2025</c:v>
                </c:pt>
              </c:strCache>
            </c:strRef>
          </c:cat>
          <c:val>
            <c:numRef>
              <c:f>Feuil1!$B$2:$B$8</c:f>
              <c:numCache>
                <c:formatCode>"€"#,##0_);[Red]\("€"#,##0\)</c:formatCode>
                <c:ptCount val="7"/>
                <c:pt idx="0">
                  <c:v>50000</c:v>
                </c:pt>
                <c:pt idx="1">
                  <c:v>55000</c:v>
                </c:pt>
                <c:pt idx="2">
                  <c:v>25000</c:v>
                </c:pt>
                <c:pt idx="3">
                  <c:v>40000</c:v>
                </c:pt>
                <c:pt idx="4">
                  <c:v>70000</c:v>
                </c:pt>
                <c:pt idx="5">
                  <c:v>100000</c:v>
                </c:pt>
                <c:pt idx="6">
                  <c:v>125000</c:v>
                </c:pt>
              </c:numCache>
            </c:numRef>
          </c:val>
          <c:extLst>
            <c:ext xmlns:c16="http://schemas.microsoft.com/office/drawing/2014/chart" uri="{C3380CC4-5D6E-409C-BE32-E72D297353CC}">
              <c16:uniqueId val="{00000000-C5FC-47B3-B465-BAAA8757F15F}"/>
            </c:ext>
          </c:extLst>
        </c:ser>
        <c:dLbls>
          <c:showLegendKey val="0"/>
          <c:showVal val="0"/>
          <c:showCatName val="0"/>
          <c:showSerName val="0"/>
          <c:showPercent val="0"/>
          <c:showBubbleSize val="0"/>
        </c:dLbls>
        <c:gapWidth val="150"/>
        <c:overlap val="100"/>
        <c:axId val="1734746447"/>
        <c:axId val="1734333743"/>
      </c:barChart>
      <c:catAx>
        <c:axId val="1734746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34333743"/>
        <c:crosses val="autoZero"/>
        <c:auto val="1"/>
        <c:lblAlgn val="ctr"/>
        <c:lblOffset val="100"/>
        <c:noMultiLvlLbl val="0"/>
      </c:catAx>
      <c:valAx>
        <c:axId val="173433374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347464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r-FR" dirty="0"/>
              <a:t>Répartition</a:t>
            </a:r>
            <a:r>
              <a:rPr lang="fr-FR" baseline="0" dirty="0"/>
              <a:t> des revenus</a:t>
            </a:r>
            <a:endParaRPr lang="fr-FR" dirty="0"/>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9169291338582682E-2"/>
          <c:y val="0.22139884057142584"/>
          <c:w val="0.88051820866141728"/>
          <c:h val="0.66101357112575088"/>
        </c:manualLayout>
      </c:layout>
      <c:barChart>
        <c:barDir val="col"/>
        <c:grouping val="clustered"/>
        <c:varyColors val="0"/>
        <c:ser>
          <c:idx val="0"/>
          <c:order val="0"/>
          <c:tx>
            <c:strRef>
              <c:f>Feuil1!$B$1</c:f>
              <c:strCache>
                <c:ptCount val="1"/>
                <c:pt idx="0">
                  <c:v>Budget total de la saison</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Feuil1!$B$2:$B$8</c:f>
              <c:numCache>
                <c:formatCode>"€"#,##0_);[Red]\("€"#,##0\)</c:formatCode>
                <c:ptCount val="7"/>
                <c:pt idx="0">
                  <c:v>50000</c:v>
                </c:pt>
                <c:pt idx="1">
                  <c:v>55000</c:v>
                </c:pt>
                <c:pt idx="2">
                  <c:v>25000</c:v>
                </c:pt>
                <c:pt idx="3">
                  <c:v>40000</c:v>
                </c:pt>
                <c:pt idx="4">
                  <c:v>70000</c:v>
                </c:pt>
                <c:pt idx="5">
                  <c:v>100000</c:v>
                </c:pt>
                <c:pt idx="6">
                  <c:v>125000</c:v>
                </c:pt>
              </c:numCache>
            </c:numRef>
          </c:val>
          <c:extLst>
            <c:ext xmlns:c16="http://schemas.microsoft.com/office/drawing/2014/chart" uri="{C3380CC4-5D6E-409C-BE32-E72D297353CC}">
              <c16:uniqueId val="{00000000-B329-4329-80BB-379EC4B1F406}"/>
            </c:ext>
          </c:extLst>
        </c:ser>
        <c:ser>
          <c:idx val="1"/>
          <c:order val="1"/>
          <c:tx>
            <c:strRef>
              <c:f>Feuil1!$C$1</c:f>
              <c:strCache>
                <c:ptCount val="1"/>
                <c:pt idx="0">
                  <c:v>Subventions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Feuil1!$C$2:$C$8</c:f>
              <c:numCache>
                <c:formatCode>"€"#,##0_);[Red]\("€"#,##0\)</c:formatCode>
                <c:ptCount val="7"/>
                <c:pt idx="0">
                  <c:v>3000</c:v>
                </c:pt>
                <c:pt idx="1">
                  <c:v>3000</c:v>
                </c:pt>
                <c:pt idx="2">
                  <c:v>3000</c:v>
                </c:pt>
                <c:pt idx="3">
                  <c:v>4500</c:v>
                </c:pt>
                <c:pt idx="4">
                  <c:v>8000</c:v>
                </c:pt>
                <c:pt idx="5">
                  <c:v>8000</c:v>
                </c:pt>
                <c:pt idx="6">
                  <c:v>8000</c:v>
                </c:pt>
              </c:numCache>
            </c:numRef>
          </c:val>
          <c:extLst>
            <c:ext xmlns:c16="http://schemas.microsoft.com/office/drawing/2014/chart" uri="{C3380CC4-5D6E-409C-BE32-E72D297353CC}">
              <c16:uniqueId val="{00000001-B329-4329-80BB-379EC4B1F406}"/>
            </c:ext>
          </c:extLst>
        </c:ser>
        <c:ser>
          <c:idx val="2"/>
          <c:order val="2"/>
          <c:tx>
            <c:strRef>
              <c:f>Feuil1!$D$1</c:f>
              <c:strCache>
                <c:ptCount val="1"/>
                <c:pt idx="0">
                  <c:v>Sponsors</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Feuil1!$D$2:$D$8</c:f>
              <c:numCache>
                <c:formatCode>"€"#,##0_);[Red]\("€"#,##0\)</c:formatCode>
                <c:ptCount val="7"/>
                <c:pt idx="0">
                  <c:v>0</c:v>
                </c:pt>
                <c:pt idx="1">
                  <c:v>1000</c:v>
                </c:pt>
                <c:pt idx="2">
                  <c:v>0</c:v>
                </c:pt>
                <c:pt idx="3">
                  <c:v>0</c:v>
                </c:pt>
                <c:pt idx="4">
                  <c:v>0</c:v>
                </c:pt>
                <c:pt idx="5">
                  <c:v>5000</c:v>
                </c:pt>
                <c:pt idx="6">
                  <c:v>5000</c:v>
                </c:pt>
              </c:numCache>
            </c:numRef>
          </c:val>
          <c:extLst>
            <c:ext xmlns:c16="http://schemas.microsoft.com/office/drawing/2014/chart" uri="{C3380CC4-5D6E-409C-BE32-E72D297353CC}">
              <c16:uniqueId val="{00000002-B329-4329-80BB-379EC4B1F406}"/>
            </c:ext>
          </c:extLst>
        </c:ser>
        <c:ser>
          <c:idx val="3"/>
          <c:order val="3"/>
          <c:tx>
            <c:strRef>
              <c:f>Feuil1!$E$1</c:f>
              <c:strCache>
                <c:ptCount val="1"/>
                <c:pt idx="0">
                  <c:v>Revenus des évènements</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Feuil1!$E$2:$E$8</c:f>
              <c:numCache>
                <c:formatCode>"€"#,##0_);[Red]\("€"#,##0\)</c:formatCode>
                <c:ptCount val="7"/>
                <c:pt idx="0">
                  <c:v>10000</c:v>
                </c:pt>
                <c:pt idx="1">
                  <c:v>5000</c:v>
                </c:pt>
                <c:pt idx="2">
                  <c:v>0</c:v>
                </c:pt>
                <c:pt idx="3">
                  <c:v>5000</c:v>
                </c:pt>
                <c:pt idx="4">
                  <c:v>10000</c:v>
                </c:pt>
                <c:pt idx="5">
                  <c:v>11000</c:v>
                </c:pt>
                <c:pt idx="6">
                  <c:v>11000</c:v>
                </c:pt>
              </c:numCache>
            </c:numRef>
          </c:val>
          <c:extLst>
            <c:ext xmlns:c16="http://schemas.microsoft.com/office/drawing/2014/chart" uri="{C3380CC4-5D6E-409C-BE32-E72D297353CC}">
              <c16:uniqueId val="{00000003-B329-4329-80BB-379EC4B1F406}"/>
            </c:ext>
          </c:extLst>
        </c:ser>
        <c:ser>
          <c:idx val="4"/>
          <c:order val="4"/>
          <c:tx>
            <c:strRef>
              <c:f>Feuil1!$F$1</c:f>
              <c:strCache>
                <c:ptCount val="1"/>
                <c:pt idx="0">
                  <c:v>Revenus des licences</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Feuil1!$F$2:$F$8</c:f>
              <c:numCache>
                <c:formatCode>"€"#,##0_);[Red]\("€"#,##0\)</c:formatCode>
                <c:ptCount val="7"/>
                <c:pt idx="0">
                  <c:v>35000</c:v>
                </c:pt>
                <c:pt idx="1">
                  <c:v>35000</c:v>
                </c:pt>
                <c:pt idx="2">
                  <c:v>20000</c:v>
                </c:pt>
                <c:pt idx="3">
                  <c:v>40000</c:v>
                </c:pt>
                <c:pt idx="4">
                  <c:v>55000</c:v>
                </c:pt>
                <c:pt idx="5">
                  <c:v>65000</c:v>
                </c:pt>
                <c:pt idx="6">
                  <c:v>67000</c:v>
                </c:pt>
              </c:numCache>
            </c:numRef>
          </c:val>
          <c:extLst>
            <c:ext xmlns:c16="http://schemas.microsoft.com/office/drawing/2014/chart" uri="{C3380CC4-5D6E-409C-BE32-E72D297353CC}">
              <c16:uniqueId val="{00000004-B329-4329-80BB-379EC4B1F406}"/>
            </c:ext>
          </c:extLst>
        </c:ser>
        <c:ser>
          <c:idx val="5"/>
          <c:order val="5"/>
          <c:tx>
            <c:strRef>
              <c:f>Feuil1!$G$1</c:f>
              <c:strCache>
                <c:ptCount val="1"/>
                <c:pt idx="0">
                  <c:v>Stages</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Feuil1!$G$2:$G$8</c:f>
              <c:numCache>
                <c:formatCode>"€"#,##0_);[Red]\("€"#,##0\)</c:formatCode>
                <c:ptCount val="7"/>
                <c:pt idx="0">
                  <c:v>3000</c:v>
                </c:pt>
                <c:pt idx="1">
                  <c:v>1500</c:v>
                </c:pt>
                <c:pt idx="2">
                  <c:v>0</c:v>
                </c:pt>
                <c:pt idx="3">
                  <c:v>1500</c:v>
                </c:pt>
                <c:pt idx="4">
                  <c:v>4500</c:v>
                </c:pt>
                <c:pt idx="5">
                  <c:v>4500</c:v>
                </c:pt>
                <c:pt idx="6">
                  <c:v>10000</c:v>
                </c:pt>
              </c:numCache>
            </c:numRef>
          </c:val>
          <c:extLst>
            <c:ext xmlns:c16="http://schemas.microsoft.com/office/drawing/2014/chart" uri="{C3380CC4-5D6E-409C-BE32-E72D297353CC}">
              <c16:uniqueId val="{00000005-B329-4329-80BB-379EC4B1F406}"/>
            </c:ext>
          </c:extLst>
        </c:ser>
        <c:dLbls>
          <c:dLblPos val="outEnd"/>
          <c:showLegendKey val="0"/>
          <c:showVal val="1"/>
          <c:showCatName val="0"/>
          <c:showSerName val="0"/>
          <c:showPercent val="0"/>
          <c:showBubbleSize val="0"/>
        </c:dLbls>
        <c:gapWidth val="444"/>
        <c:overlap val="-90"/>
        <c:axId val="2035660175"/>
        <c:axId val="1068178399"/>
      </c:barChart>
      <c:catAx>
        <c:axId val="20356601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r-FR"/>
          </a:p>
        </c:txPr>
        <c:crossAx val="1068178399"/>
        <c:crosses val="autoZero"/>
        <c:auto val="1"/>
        <c:lblAlgn val="ctr"/>
        <c:lblOffset val="100"/>
        <c:noMultiLvlLbl val="0"/>
      </c:catAx>
      <c:valAx>
        <c:axId val="1068178399"/>
        <c:scaling>
          <c:orientation val="minMax"/>
        </c:scaling>
        <c:delete val="1"/>
        <c:axPos val="l"/>
        <c:numFmt formatCode="&quot;€&quot;#,##0_);[Red]\(&quot;€&quot;#,##0\)" sourceLinked="1"/>
        <c:majorTickMark val="none"/>
        <c:minorTickMark val="none"/>
        <c:tickLblPos val="nextTo"/>
        <c:crossAx val="20356601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r-FR" dirty="0"/>
              <a:t>Répartition</a:t>
            </a:r>
            <a:r>
              <a:rPr lang="fr-FR" baseline="0" dirty="0"/>
              <a:t> des CHARGES</a:t>
            </a:r>
            <a:endParaRPr lang="fr-FR" dirty="0"/>
          </a:p>
        </c:rich>
      </c:tx>
      <c:layout>
        <c:manualLayout>
          <c:xMode val="edge"/>
          <c:yMode val="edge"/>
          <c:x val="6.9448796204669747E-2"/>
          <c:y val="5.2406100596682305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9169326394108456E-2"/>
          <c:y val="0.28051569477824218"/>
          <c:w val="0.88051820866141728"/>
          <c:h val="0.66101357112575088"/>
        </c:manualLayout>
      </c:layout>
      <c:barChart>
        <c:barDir val="col"/>
        <c:grouping val="clustered"/>
        <c:varyColors val="0"/>
        <c:ser>
          <c:idx val="0"/>
          <c:order val="0"/>
          <c:tx>
            <c:strRef>
              <c:f>Feuil1!$B$1</c:f>
              <c:strCache>
                <c:ptCount val="1"/>
                <c:pt idx="0">
                  <c:v>Charges totales de la saison</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Feuil1!$B$2:$B$8</c:f>
              <c:numCache>
                <c:formatCode>"€"#,##0_);[Red]\("€"#,##0\)</c:formatCode>
                <c:ptCount val="7"/>
                <c:pt idx="0">
                  <c:v>50000</c:v>
                </c:pt>
                <c:pt idx="1">
                  <c:v>55000</c:v>
                </c:pt>
                <c:pt idx="2">
                  <c:v>25000</c:v>
                </c:pt>
                <c:pt idx="3">
                  <c:v>40000</c:v>
                </c:pt>
                <c:pt idx="4">
                  <c:v>70000</c:v>
                </c:pt>
                <c:pt idx="5">
                  <c:v>100000</c:v>
                </c:pt>
                <c:pt idx="6">
                  <c:v>122000</c:v>
                </c:pt>
              </c:numCache>
            </c:numRef>
          </c:val>
          <c:extLst>
            <c:ext xmlns:c16="http://schemas.microsoft.com/office/drawing/2014/chart" uri="{C3380CC4-5D6E-409C-BE32-E72D297353CC}">
              <c16:uniqueId val="{00000000-B329-4329-80BB-379EC4B1F406}"/>
            </c:ext>
          </c:extLst>
        </c:ser>
        <c:ser>
          <c:idx val="1"/>
          <c:order val="1"/>
          <c:tx>
            <c:strRef>
              <c:f>Feuil1!$C$1</c:f>
              <c:strCache>
                <c:ptCount val="1"/>
                <c:pt idx="0">
                  <c:v>Entraineurs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Feuil1!$C$2:$C$8</c:f>
              <c:numCache>
                <c:formatCode>"€"#,##0_);[Red]\("€"#,##0\)</c:formatCode>
                <c:ptCount val="7"/>
                <c:pt idx="0">
                  <c:v>15000</c:v>
                </c:pt>
                <c:pt idx="1">
                  <c:v>14000</c:v>
                </c:pt>
                <c:pt idx="2">
                  <c:v>7000</c:v>
                </c:pt>
                <c:pt idx="3">
                  <c:v>13000</c:v>
                </c:pt>
                <c:pt idx="4">
                  <c:v>16000</c:v>
                </c:pt>
                <c:pt idx="5">
                  <c:v>17000</c:v>
                </c:pt>
                <c:pt idx="6">
                  <c:v>40000</c:v>
                </c:pt>
              </c:numCache>
            </c:numRef>
          </c:val>
          <c:extLst>
            <c:ext xmlns:c16="http://schemas.microsoft.com/office/drawing/2014/chart" uri="{C3380CC4-5D6E-409C-BE32-E72D297353CC}">
              <c16:uniqueId val="{00000001-B329-4329-80BB-379EC4B1F406}"/>
            </c:ext>
          </c:extLst>
        </c:ser>
        <c:ser>
          <c:idx val="2"/>
          <c:order val="2"/>
          <c:tx>
            <c:strRef>
              <c:f>Feuil1!$D$1</c:f>
              <c:strCache>
                <c:ptCount val="1"/>
                <c:pt idx="0">
                  <c:v>Volants/matériel divers</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Feuil1!$D$2:$D$8</c:f>
              <c:numCache>
                <c:formatCode>"€"#,##0_);[Red]\("€"#,##0\)</c:formatCode>
                <c:ptCount val="7"/>
                <c:pt idx="0">
                  <c:v>8000</c:v>
                </c:pt>
                <c:pt idx="1">
                  <c:v>9000</c:v>
                </c:pt>
                <c:pt idx="2">
                  <c:v>10000</c:v>
                </c:pt>
                <c:pt idx="3">
                  <c:v>5000</c:v>
                </c:pt>
                <c:pt idx="4">
                  <c:v>10000</c:v>
                </c:pt>
                <c:pt idx="5">
                  <c:v>25000</c:v>
                </c:pt>
                <c:pt idx="6">
                  <c:v>17000</c:v>
                </c:pt>
              </c:numCache>
            </c:numRef>
          </c:val>
          <c:extLst>
            <c:ext xmlns:c16="http://schemas.microsoft.com/office/drawing/2014/chart" uri="{C3380CC4-5D6E-409C-BE32-E72D297353CC}">
              <c16:uniqueId val="{00000002-B329-4329-80BB-379EC4B1F406}"/>
            </c:ext>
          </c:extLst>
        </c:ser>
        <c:ser>
          <c:idx val="3"/>
          <c:order val="3"/>
          <c:tx>
            <c:strRef>
              <c:f>Feuil1!$E$1</c:f>
              <c:strCache>
                <c:ptCount val="1"/>
                <c:pt idx="0">
                  <c:v>Gymnases</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Feuil1!$E$2:$E$8</c:f>
              <c:numCache>
                <c:formatCode>"€"#,##0_);[Red]\("€"#,##0\)</c:formatCode>
                <c:ptCount val="7"/>
                <c:pt idx="0">
                  <c:v>3000</c:v>
                </c:pt>
                <c:pt idx="1">
                  <c:v>4000</c:v>
                </c:pt>
                <c:pt idx="2">
                  <c:v>2500</c:v>
                </c:pt>
                <c:pt idx="3">
                  <c:v>3500</c:v>
                </c:pt>
                <c:pt idx="4">
                  <c:v>5000</c:v>
                </c:pt>
                <c:pt idx="5">
                  <c:v>7000</c:v>
                </c:pt>
                <c:pt idx="6">
                  <c:v>7000</c:v>
                </c:pt>
              </c:numCache>
            </c:numRef>
          </c:val>
          <c:extLst>
            <c:ext xmlns:c16="http://schemas.microsoft.com/office/drawing/2014/chart" uri="{C3380CC4-5D6E-409C-BE32-E72D297353CC}">
              <c16:uniqueId val="{00000003-B329-4329-80BB-379EC4B1F406}"/>
            </c:ext>
          </c:extLst>
        </c:ser>
        <c:ser>
          <c:idx val="4"/>
          <c:order val="4"/>
          <c:tx>
            <c:strRef>
              <c:f>Feuil1!$F$1</c:f>
              <c:strCache>
                <c:ptCount val="1"/>
                <c:pt idx="0">
                  <c:v>Affiliations fédérales/tournois</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Feuil1!$F$2:$F$8</c:f>
              <c:numCache>
                <c:formatCode>"€"#,##0_);[Red]\("€"#,##0\)</c:formatCode>
                <c:ptCount val="7"/>
                <c:pt idx="0">
                  <c:v>5000</c:v>
                </c:pt>
                <c:pt idx="1">
                  <c:v>6000</c:v>
                </c:pt>
                <c:pt idx="2">
                  <c:v>2000</c:v>
                </c:pt>
                <c:pt idx="3">
                  <c:v>7000</c:v>
                </c:pt>
                <c:pt idx="4">
                  <c:v>8000</c:v>
                </c:pt>
                <c:pt idx="5">
                  <c:v>10500</c:v>
                </c:pt>
                <c:pt idx="6">
                  <c:v>14000</c:v>
                </c:pt>
              </c:numCache>
            </c:numRef>
          </c:val>
          <c:extLst>
            <c:ext xmlns:c16="http://schemas.microsoft.com/office/drawing/2014/chart" uri="{C3380CC4-5D6E-409C-BE32-E72D297353CC}">
              <c16:uniqueId val="{00000004-B329-4329-80BB-379EC4B1F406}"/>
            </c:ext>
          </c:extLst>
        </c:ser>
        <c:ser>
          <c:idx val="5"/>
          <c:order val="5"/>
          <c:tx>
            <c:strRef>
              <c:f>Feuil1!$G$1</c:f>
              <c:strCache>
                <c:ptCount val="1"/>
                <c:pt idx="0">
                  <c:v>Interclubs (déplacements, arbitrage, affilialiation, droits inscription, avatanges joueurs)</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Feuil1!$G$2:$G$8</c:f>
              <c:numCache>
                <c:formatCode>"€"#,##0_);[Red]\("€"#,##0\)</c:formatCode>
                <c:ptCount val="7"/>
                <c:pt idx="0">
                  <c:v>4000</c:v>
                </c:pt>
                <c:pt idx="1">
                  <c:v>5000</c:v>
                </c:pt>
                <c:pt idx="2">
                  <c:v>3500</c:v>
                </c:pt>
                <c:pt idx="3">
                  <c:v>2000</c:v>
                </c:pt>
                <c:pt idx="4">
                  <c:v>7000</c:v>
                </c:pt>
                <c:pt idx="5">
                  <c:v>12000</c:v>
                </c:pt>
                <c:pt idx="6">
                  <c:v>15000</c:v>
                </c:pt>
              </c:numCache>
            </c:numRef>
          </c:val>
          <c:extLst>
            <c:ext xmlns:c16="http://schemas.microsoft.com/office/drawing/2014/chart" uri="{C3380CC4-5D6E-409C-BE32-E72D297353CC}">
              <c16:uniqueId val="{00000005-B329-4329-80BB-379EC4B1F406}"/>
            </c:ext>
          </c:extLst>
        </c:ser>
        <c:ser>
          <c:idx val="6"/>
          <c:order val="6"/>
          <c:tx>
            <c:strRef>
              <c:f>Feuil1!$H$1</c:f>
              <c:strCache>
                <c:ptCount val="1"/>
                <c:pt idx="0">
                  <c:v>Frais de licences</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Feuil1!$H$2:$H$8</c:f>
              <c:numCache>
                <c:formatCode>"€"#,##0_);[Red]\("€"#,##0\)</c:formatCode>
                <c:ptCount val="7"/>
                <c:pt idx="0">
                  <c:v>12000</c:v>
                </c:pt>
                <c:pt idx="1">
                  <c:v>13000</c:v>
                </c:pt>
                <c:pt idx="2">
                  <c:v>14000</c:v>
                </c:pt>
                <c:pt idx="3">
                  <c:v>7000</c:v>
                </c:pt>
                <c:pt idx="4">
                  <c:v>19000</c:v>
                </c:pt>
                <c:pt idx="5">
                  <c:v>22000</c:v>
                </c:pt>
                <c:pt idx="6">
                  <c:v>23000</c:v>
                </c:pt>
              </c:numCache>
            </c:numRef>
          </c:val>
          <c:extLst>
            <c:ext xmlns:c16="http://schemas.microsoft.com/office/drawing/2014/chart" uri="{C3380CC4-5D6E-409C-BE32-E72D297353CC}">
              <c16:uniqueId val="{00000000-671F-463C-A579-DA50FBBDD2E9}"/>
            </c:ext>
          </c:extLst>
        </c:ser>
        <c:ser>
          <c:idx val="7"/>
          <c:order val="7"/>
          <c:tx>
            <c:strRef>
              <c:f>Feuil1!$I$1</c:f>
              <c:strCache>
                <c:ptCount val="1"/>
                <c:pt idx="0">
                  <c:v>Formations</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Feuil1!$I$2:$I$8</c:f>
              <c:numCache>
                <c:formatCode>"€"#,##0_);[Red]\("€"#,##0\)</c:formatCode>
                <c:ptCount val="7"/>
                <c:pt idx="0">
                  <c:v>1000</c:v>
                </c:pt>
                <c:pt idx="1">
                  <c:v>1000</c:v>
                </c:pt>
                <c:pt idx="2">
                  <c:v>1000</c:v>
                </c:pt>
                <c:pt idx="3">
                  <c:v>1000</c:v>
                </c:pt>
                <c:pt idx="4">
                  <c:v>1000</c:v>
                </c:pt>
                <c:pt idx="5">
                  <c:v>2000</c:v>
                </c:pt>
                <c:pt idx="6">
                  <c:v>2000</c:v>
                </c:pt>
              </c:numCache>
            </c:numRef>
          </c:val>
          <c:extLst>
            <c:ext xmlns:c16="http://schemas.microsoft.com/office/drawing/2014/chart" uri="{C3380CC4-5D6E-409C-BE32-E72D297353CC}">
              <c16:uniqueId val="{00000001-671F-463C-A579-DA50FBBDD2E9}"/>
            </c:ext>
          </c:extLst>
        </c:ser>
        <c:ser>
          <c:idx val="8"/>
          <c:order val="8"/>
          <c:tx>
            <c:strRef>
              <c:f>Feuil1!$J$1</c:f>
              <c:strCache>
                <c:ptCount val="1"/>
                <c:pt idx="0">
                  <c:v>Frais tournois (récompenses + arbitrage)</c:v>
                </c:pt>
              </c:strCache>
            </c:strRef>
          </c:tx>
          <c:spPr>
            <a:solidFill>
              <a:schemeClr val="accent3">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Feuil1!$A$2:$A$8</c:f>
              <c:strCache>
                <c:ptCount val="7"/>
                <c:pt idx="0">
                  <c:v>2018-2019</c:v>
                </c:pt>
                <c:pt idx="1">
                  <c:v>2019-2020</c:v>
                </c:pt>
                <c:pt idx="2">
                  <c:v>2020-2021</c:v>
                </c:pt>
                <c:pt idx="3">
                  <c:v>2021-2022</c:v>
                </c:pt>
                <c:pt idx="4">
                  <c:v>2022-2023</c:v>
                </c:pt>
                <c:pt idx="5">
                  <c:v>2023-2024</c:v>
                </c:pt>
                <c:pt idx="6">
                  <c:v>2024-2025</c:v>
                </c:pt>
              </c:strCache>
            </c:strRef>
          </c:cat>
          <c:val>
            <c:numRef>
              <c:f>Feuil1!$J$2:$J$8</c:f>
              <c:numCache>
                <c:formatCode>"€"#,##0_);[Red]\("€"#,##0\)</c:formatCode>
                <c:ptCount val="7"/>
                <c:pt idx="0">
                  <c:v>2000</c:v>
                </c:pt>
                <c:pt idx="1">
                  <c:v>3000</c:v>
                </c:pt>
                <c:pt idx="2">
                  <c:v>1000</c:v>
                </c:pt>
                <c:pt idx="3">
                  <c:v>2000</c:v>
                </c:pt>
                <c:pt idx="4">
                  <c:v>4000</c:v>
                </c:pt>
                <c:pt idx="5">
                  <c:v>4500</c:v>
                </c:pt>
                <c:pt idx="6">
                  <c:v>5000</c:v>
                </c:pt>
              </c:numCache>
            </c:numRef>
          </c:val>
          <c:extLst>
            <c:ext xmlns:c16="http://schemas.microsoft.com/office/drawing/2014/chart" uri="{C3380CC4-5D6E-409C-BE32-E72D297353CC}">
              <c16:uniqueId val="{00000002-671F-463C-A579-DA50FBBDD2E9}"/>
            </c:ext>
          </c:extLst>
        </c:ser>
        <c:dLbls>
          <c:dLblPos val="outEnd"/>
          <c:showLegendKey val="0"/>
          <c:showVal val="1"/>
          <c:showCatName val="0"/>
          <c:showSerName val="0"/>
          <c:showPercent val="0"/>
          <c:showBubbleSize val="0"/>
        </c:dLbls>
        <c:gapWidth val="444"/>
        <c:overlap val="-90"/>
        <c:axId val="2035660175"/>
        <c:axId val="1068178399"/>
      </c:barChart>
      <c:catAx>
        <c:axId val="20356601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r-FR"/>
          </a:p>
        </c:txPr>
        <c:crossAx val="1068178399"/>
        <c:crosses val="autoZero"/>
        <c:auto val="1"/>
        <c:lblAlgn val="ctr"/>
        <c:lblOffset val="100"/>
        <c:noMultiLvlLbl val="0"/>
      </c:catAx>
      <c:valAx>
        <c:axId val="1068178399"/>
        <c:scaling>
          <c:orientation val="minMax"/>
        </c:scaling>
        <c:delete val="1"/>
        <c:axPos val="l"/>
        <c:numFmt formatCode="&quot;€&quot;#,##0_);[Red]\(&quot;€&quot;#,##0\)" sourceLinked="1"/>
        <c:majorTickMark val="none"/>
        <c:minorTickMark val="none"/>
        <c:tickLblPos val="nextTo"/>
        <c:crossAx val="2035660175"/>
        <c:crosses val="autoZero"/>
        <c:crossBetween val="between"/>
      </c:valAx>
      <c:spPr>
        <a:noFill/>
        <a:ln>
          <a:noFill/>
        </a:ln>
        <a:effectLst/>
      </c:spPr>
    </c:plotArea>
    <c:legend>
      <c:legendPos val="t"/>
      <c:layout>
        <c:manualLayout>
          <c:xMode val="edge"/>
          <c:yMode val="edge"/>
          <c:x val="0.38530361161062754"/>
          <c:y val="1.5916063443684708E-2"/>
          <c:w val="0.61375948653685108"/>
          <c:h val="0.2593757966983388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3389219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295019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648003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1124434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3307357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173455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71326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2554881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301037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627224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3D8D4D5-9405-4C04-8789-2EBC16882297}" type="datetimeFigureOut">
              <a:rPr lang="fr-FR" smtClean="0"/>
              <a:t>12/06/2024</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EDFC030-BC91-40B8-A663-7EDE33E341E6}" type="slidenum">
              <a:rPr lang="fr-FR" smtClean="0"/>
              <a:t>‹N°›</a:t>
            </a:fld>
            <a:endParaRPr lang="fr-FR" dirty="0"/>
          </a:p>
        </p:txBody>
      </p:sp>
    </p:spTree>
    <p:extLst>
      <p:ext uri="{BB962C8B-B14F-4D97-AF65-F5344CB8AC3E}">
        <p14:creationId xmlns:p14="http://schemas.microsoft.com/office/powerpoint/2010/main" val="1224694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D8D4D5-9405-4C04-8789-2EBC16882297}" type="datetimeFigureOut">
              <a:rPr lang="fr-FR" smtClean="0"/>
              <a:t>12/06/2024</a:t>
            </a:fld>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DFC030-BC91-40B8-A663-7EDE33E341E6}" type="slidenum">
              <a:rPr lang="fr-FR" smtClean="0"/>
              <a:t>‹N°›</a:t>
            </a:fld>
            <a:endParaRPr lang="fr-FR" dirty="0"/>
          </a:p>
        </p:txBody>
      </p:sp>
      <p:graphicFrame>
        <p:nvGraphicFramePr>
          <p:cNvPr id="7" name="Objet 6" hidden="1">
            <a:extLst>
              <a:ext uri="{FF2B5EF4-FFF2-40B4-BE49-F238E27FC236}">
                <a16:creationId xmlns:a16="http://schemas.microsoft.com/office/drawing/2014/main" id="{FF4AEB9B-17C5-4469-8F81-A8AF386CC5BF}"/>
              </a:ext>
            </a:extLst>
          </p:cNvPr>
          <p:cNvGraphicFramePr>
            <a:graphicFrameLocks noChangeAspect="1"/>
          </p:cNvGraphicFramePr>
          <p:nvPr userDrawn="1">
            <p:custDataLst>
              <p:tags r:id="rId13"/>
            </p:custDataLst>
            <p:extLst>
              <p:ext uri="{D42A27DB-BD31-4B8C-83A1-F6EECF244321}">
                <p14:modId xmlns:p14="http://schemas.microsoft.com/office/powerpoint/2010/main" val="179815453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Diapositive think-cell" r:id="rId14" imgW="383" imgH="384" progId="TCLayout.ActiveDocument.1">
                  <p:embed/>
                </p:oleObj>
              </mc:Choice>
              <mc:Fallback>
                <p:oleObj name="Diapositive think-cell" r:id="rId14" imgW="383" imgH="384" progId="TCLayout.ActiveDocument.1">
                  <p:embed/>
                  <p:pic>
                    <p:nvPicPr>
                      <p:cNvPr id="7" name="Objet 6" hidden="1">
                        <a:extLst>
                          <a:ext uri="{FF2B5EF4-FFF2-40B4-BE49-F238E27FC236}">
                            <a16:creationId xmlns:a16="http://schemas.microsoft.com/office/drawing/2014/main" id="{FF4AEB9B-17C5-4469-8F81-A8AF386CC5BF}"/>
                          </a:ext>
                        </a:extLst>
                      </p:cNvPr>
                      <p:cNvPicPr/>
                      <p:nvPr/>
                    </p:nvPicPr>
                    <p:blipFill>
                      <a:blip r:embed="rId15"/>
                      <a:stretch>
                        <a:fillRect/>
                      </a:stretch>
                    </p:blipFill>
                    <p:spPr>
                      <a:xfrm>
                        <a:off x="1589"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7249321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2.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2.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tags" Target="../tags/tag92.xml"/><Relationship Id="rId5" Type="http://schemas.openxmlformats.org/officeDocument/2006/relationships/image" Target="../media/image2.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tags" Target="../tags/tag95.xml"/><Relationship Id="rId5" Type="http://schemas.openxmlformats.org/officeDocument/2006/relationships/image" Target="../media/image2.pn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tags" Target="../tags/tag96.xml"/><Relationship Id="rId5" Type="http://schemas.openxmlformats.org/officeDocument/2006/relationships/image" Target="../media/image2.png"/><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tags" Target="../tags/tag98.xml"/><Relationship Id="rId5" Type="http://schemas.openxmlformats.org/officeDocument/2006/relationships/image" Target="../media/image2.png"/><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tags" Target="../tags/tag99.xml"/><Relationship Id="rId5" Type="http://schemas.openxmlformats.org/officeDocument/2006/relationships/image" Target="../media/image2.pn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tags" Target="../tags/tag100.xml"/><Relationship Id="rId5" Type="http://schemas.openxmlformats.org/officeDocument/2006/relationships/image" Target="../media/image2.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tags" Target="../tags/tag101.xml"/><Relationship Id="rId5" Type="http://schemas.openxmlformats.org/officeDocument/2006/relationships/image" Target="../media/image2.pn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tags" Target="../tags/tag102.xml"/><Relationship Id="rId5" Type="http://schemas.openxmlformats.org/officeDocument/2006/relationships/image" Target="../media/image2.pn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tags" Target="../tags/tag103.xml"/><Relationship Id="rId5" Type="http://schemas.openxmlformats.org/officeDocument/2006/relationships/image" Target="../media/image2.pn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tags" Target="../tags/tag104.xml"/><Relationship Id="rId5" Type="http://schemas.openxmlformats.org/officeDocument/2006/relationships/image" Target="../media/image2.png"/><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tags" Target="../tags/tag105.xml"/><Relationship Id="rId5" Type="http://schemas.openxmlformats.org/officeDocument/2006/relationships/image" Target="../media/image2.pn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tags" Target="../tags/tag106.xml"/><Relationship Id="rId5" Type="http://schemas.openxmlformats.org/officeDocument/2006/relationships/image" Target="../media/image2.pn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hyperlink" Target="mailto:tresoreriesmucbad@gmail.com" TargetMode="External"/><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hyperlink" Target="mailto:communicationsmuc@gmail.com" TargetMode="External"/><Relationship Id="rId5" Type="http://schemas.openxmlformats.org/officeDocument/2006/relationships/image" Target="../media/image2.png"/><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29.bin"/><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pn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2.png"/><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chart" Target="../charts/chart7.xml"/><Relationship Id="rId5" Type="http://schemas.openxmlformats.org/officeDocument/2006/relationships/image" Target="../media/image2.pn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chart" Target="../charts/chart8.xml"/><Relationship Id="rId5" Type="http://schemas.openxmlformats.org/officeDocument/2006/relationships/image" Target="../media/image2.png"/><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chart" Target="../charts/chart9.xml"/><Relationship Id="rId5" Type="http://schemas.openxmlformats.org/officeDocument/2006/relationships/image" Target="../media/image2.png"/><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chart" Target="../charts/chart10.xml"/><Relationship Id="rId5" Type="http://schemas.openxmlformats.org/officeDocument/2006/relationships/image" Target="../media/image2.pn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12.jpg"/><Relationship Id="rId5" Type="http://schemas.openxmlformats.org/officeDocument/2006/relationships/image" Target="../media/image2.png"/><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tags" Target="../tags/tag116.xml"/><Relationship Id="rId6" Type="http://schemas.openxmlformats.org/officeDocument/2006/relationships/image" Target="../media/image13.jpg"/><Relationship Id="rId5" Type="http://schemas.openxmlformats.org/officeDocument/2006/relationships/image" Target="../media/image2.png"/><Relationship Id="rId4" Type="http://schemas.openxmlformats.org/officeDocument/2006/relationships/image" Target="../media/image1.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8.bin"/><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14.jpg"/><Relationship Id="rId5" Type="http://schemas.openxmlformats.org/officeDocument/2006/relationships/image" Target="../media/image2.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oleObject" Target="../embeddings/oleObject5.bin"/><Relationship Id="rId3" Type="http://schemas.openxmlformats.org/officeDocument/2006/relationships/tags" Target="../tags/tag8.xml"/><Relationship Id="rId21" Type="http://schemas.openxmlformats.org/officeDocument/2006/relationships/chart" Target="../charts/chart1.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slideLayout" Target="../slideLayouts/slideLayout2.xml"/><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image" Target="../media/image2.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tags" Target="../tags/tag20.xml"/><Relationship Id="rId10" Type="http://schemas.openxmlformats.org/officeDocument/2006/relationships/tags" Target="../tags/tag15.xml"/><Relationship Id="rId19" Type="http://schemas.openxmlformats.org/officeDocument/2006/relationships/image" Target="../media/image1.emf"/><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s>
</file>

<file path=ppt/slides/_rels/slide4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oleObject" Target="../embeddings/oleObject39.bin"/><Relationship Id="rId7"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image" Target="../media/image16.jpg"/><Relationship Id="rId5" Type="http://schemas.openxmlformats.org/officeDocument/2006/relationships/image" Target="../media/image2.png"/><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tags" Target="../tags/tag119.xml"/><Relationship Id="rId5" Type="http://schemas.openxmlformats.org/officeDocument/2006/relationships/image" Target="../media/image2.png"/><Relationship Id="rId4" Type="http://schemas.openxmlformats.org/officeDocument/2006/relationships/image" Target="../media/image1.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tags" Target="../tags/tag120.xml"/><Relationship Id="rId5" Type="http://schemas.openxmlformats.org/officeDocument/2006/relationships/image" Target="../media/image2.png"/><Relationship Id="rId4" Type="http://schemas.openxmlformats.org/officeDocument/2006/relationships/image" Target="../media/image1.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tags" Target="../tags/tag121.xml"/><Relationship Id="rId5" Type="http://schemas.openxmlformats.org/officeDocument/2006/relationships/image" Target="../media/image2.png"/><Relationship Id="rId4" Type="http://schemas.openxmlformats.org/officeDocument/2006/relationships/image" Target="../media/image1.emf"/></Relationships>
</file>

<file path=ppt/slides/_rels/slide4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oleObject" Target="../embeddings/oleObject43.bin"/><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22.xml"/><Relationship Id="rId6" Type="http://schemas.openxmlformats.org/officeDocument/2006/relationships/image" Target="../media/image2.png"/><Relationship Id="rId5" Type="http://schemas.openxmlformats.org/officeDocument/2006/relationships/image" Target="../media/image19.jpeg"/><Relationship Id="rId10" Type="http://schemas.openxmlformats.org/officeDocument/2006/relationships/image" Target="../media/image23.jpeg"/><Relationship Id="rId4" Type="http://schemas.openxmlformats.org/officeDocument/2006/relationships/image" Target="../media/image1.emf"/><Relationship Id="rId9" Type="http://schemas.openxmlformats.org/officeDocument/2006/relationships/image" Target="../media/image22.jpe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tags" Target="../tags/tag123.xml"/><Relationship Id="rId5" Type="http://schemas.openxmlformats.org/officeDocument/2006/relationships/image" Target="../media/image2.png"/><Relationship Id="rId4" Type="http://schemas.openxmlformats.org/officeDocument/2006/relationships/image" Target="../media/image1.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tags" Target="../tags/tag124.xml"/><Relationship Id="rId5" Type="http://schemas.openxmlformats.org/officeDocument/2006/relationships/image" Target="../media/image2.png"/><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tags" Target="../tags/tag125.xml"/><Relationship Id="rId5" Type="http://schemas.openxmlformats.org/officeDocument/2006/relationships/image" Target="../media/image2.png"/><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2.png"/><Relationship Id="rId4" Type="http://schemas.openxmlformats.org/officeDocument/2006/relationships/image" Target="../media/image1.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8.bin"/><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27.xml"/><Relationship Id="rId6" Type="http://schemas.openxmlformats.org/officeDocument/2006/relationships/image" Target="../media/image24.jpeg"/><Relationship Id="rId5" Type="http://schemas.openxmlformats.org/officeDocument/2006/relationships/image" Target="../media/image2.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slideLayout" Target="../slideLayouts/slideLayout2.xml"/><Relationship Id="rId3" Type="http://schemas.openxmlformats.org/officeDocument/2006/relationships/tags" Target="../tags/tag24.xml"/><Relationship Id="rId21" Type="http://schemas.openxmlformats.org/officeDocument/2006/relationships/tags" Target="../tags/tag42.xml"/><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tags" Target="../tags/tag46.xml"/><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tags" Target="../tags/tag41.xml"/><Relationship Id="rId29" Type="http://schemas.openxmlformats.org/officeDocument/2006/relationships/image" Target="../media/image2.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tags" Target="../tags/tag45.xml"/><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tags" Target="../tags/tag44.xml"/><Relationship Id="rId28" Type="http://schemas.openxmlformats.org/officeDocument/2006/relationships/image" Target="../media/image1.emf"/><Relationship Id="rId10" Type="http://schemas.openxmlformats.org/officeDocument/2006/relationships/tags" Target="../tags/tag31.xml"/><Relationship Id="rId19" Type="http://schemas.openxmlformats.org/officeDocument/2006/relationships/tags" Target="../tags/tag40.xml"/><Relationship Id="rId31" Type="http://schemas.openxmlformats.org/officeDocument/2006/relationships/chart" Target="../charts/chart3.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tags" Target="../tags/tag43.xml"/><Relationship Id="rId27" Type="http://schemas.openxmlformats.org/officeDocument/2006/relationships/oleObject" Target="../embeddings/oleObject6.bin"/><Relationship Id="rId30"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9.bin"/><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28.xml"/><Relationship Id="rId6" Type="http://schemas.openxmlformats.org/officeDocument/2006/relationships/image" Target="../media/image26.jpeg"/><Relationship Id="rId5" Type="http://schemas.openxmlformats.org/officeDocument/2006/relationships/image" Target="../media/image2.png"/><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0.bin"/><Relationship Id="rId7"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129.xml"/><Relationship Id="rId6" Type="http://schemas.openxmlformats.org/officeDocument/2006/relationships/image" Target="../media/image28.jpeg"/><Relationship Id="rId5" Type="http://schemas.openxmlformats.org/officeDocument/2006/relationships/image" Target="../media/image2.png"/><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1.bin"/><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130.xml"/><Relationship Id="rId6" Type="http://schemas.openxmlformats.org/officeDocument/2006/relationships/image" Target="../media/image30.jpeg"/><Relationship Id="rId5" Type="http://schemas.openxmlformats.org/officeDocument/2006/relationships/image" Target="../media/image2.png"/><Relationship Id="rId4" Type="http://schemas.openxmlformats.org/officeDocument/2006/relationships/image" Target="../media/image1.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2.bin"/><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31.xml"/><Relationship Id="rId6" Type="http://schemas.openxmlformats.org/officeDocument/2006/relationships/image" Target="../media/image32.jpeg"/><Relationship Id="rId5" Type="http://schemas.openxmlformats.org/officeDocument/2006/relationships/image" Target="../media/image2.png"/><Relationship Id="rId4" Type="http://schemas.openxmlformats.org/officeDocument/2006/relationships/image" Target="../media/image1.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3.bin"/><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32.xml"/><Relationship Id="rId6" Type="http://schemas.openxmlformats.org/officeDocument/2006/relationships/image" Target="../media/image34.jpeg"/><Relationship Id="rId5" Type="http://schemas.openxmlformats.org/officeDocument/2006/relationships/image" Target="../media/image2.png"/><Relationship Id="rId4" Type="http://schemas.openxmlformats.org/officeDocument/2006/relationships/image" Target="../media/image1.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4.bin"/><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33.xml"/><Relationship Id="rId6" Type="http://schemas.openxmlformats.org/officeDocument/2006/relationships/image" Target="../media/image36.jpeg"/><Relationship Id="rId5" Type="http://schemas.openxmlformats.org/officeDocument/2006/relationships/image" Target="../media/image2.png"/><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oleObject" Target="../embeddings/oleObject55.bin"/><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134.xml"/><Relationship Id="rId6" Type="http://schemas.openxmlformats.org/officeDocument/2006/relationships/image" Target="../media/image2.png"/><Relationship Id="rId5" Type="http://schemas.openxmlformats.org/officeDocument/2006/relationships/image" Target="../media/image38.jpeg"/><Relationship Id="rId4" Type="http://schemas.openxmlformats.org/officeDocument/2006/relationships/image" Target="../media/image1.emf"/><Relationship Id="rId9" Type="http://schemas.openxmlformats.org/officeDocument/2006/relationships/image" Target="../media/image41.jpe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tags" Target="../tags/tag135.xml"/><Relationship Id="rId5" Type="http://schemas.openxmlformats.org/officeDocument/2006/relationships/image" Target="../media/image2.png"/><Relationship Id="rId4" Type="http://schemas.openxmlformats.org/officeDocument/2006/relationships/image" Target="../media/image1.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tags" Target="../tags/tag136.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1.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tags" Target="../tags/tag137.xml"/><Relationship Id="rId5" Type="http://schemas.openxmlformats.org/officeDocument/2006/relationships/image" Target="../media/image2.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oleObject" Target="../embeddings/oleObject7.bin"/><Relationship Id="rId3" Type="http://schemas.openxmlformats.org/officeDocument/2006/relationships/tags" Target="../tags/tag49.xml"/><Relationship Id="rId21" Type="http://schemas.openxmlformats.org/officeDocument/2006/relationships/chart" Target="../charts/chart4.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slideLayout" Target="../slideLayouts/slideLayout2.xml"/><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image" Target="../media/image2.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tags" Target="../tags/tag61.xml"/><Relationship Id="rId10" Type="http://schemas.openxmlformats.org/officeDocument/2006/relationships/tags" Target="../tags/tag56.xml"/><Relationship Id="rId19" Type="http://schemas.openxmlformats.org/officeDocument/2006/relationships/image" Target="../media/image1.emf"/><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tags" Target="../tags/tag138.xml"/><Relationship Id="rId5" Type="http://schemas.openxmlformats.org/officeDocument/2006/relationships/image" Target="../media/image2.png"/><Relationship Id="rId4" Type="http://schemas.openxmlformats.org/officeDocument/2006/relationships/image" Target="../media/image1.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2.xml"/><Relationship Id="rId1" Type="http://schemas.openxmlformats.org/officeDocument/2006/relationships/tags" Target="../tags/tag139.xml"/><Relationship Id="rId5" Type="http://schemas.openxmlformats.org/officeDocument/2006/relationships/image" Target="../media/image2.png"/><Relationship Id="rId4" Type="http://schemas.openxmlformats.org/officeDocument/2006/relationships/image" Target="../media/image1.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tags" Target="../tags/tag140.xml"/><Relationship Id="rId5" Type="http://schemas.openxmlformats.org/officeDocument/2006/relationships/image" Target="../media/image2.png"/><Relationship Id="rId4" Type="http://schemas.openxmlformats.org/officeDocument/2006/relationships/image" Target="../media/image1.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tags" Target="../tags/tag141.xml"/><Relationship Id="rId5" Type="http://schemas.openxmlformats.org/officeDocument/2006/relationships/image" Target="../media/image2.png"/><Relationship Id="rId4" Type="http://schemas.openxmlformats.org/officeDocument/2006/relationships/image" Target="../media/image1.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tags" Target="../tags/tag142.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1.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tags" Target="../tags/tag143.xml"/><Relationship Id="rId5" Type="http://schemas.openxmlformats.org/officeDocument/2006/relationships/image" Target="../media/image2.png"/><Relationship Id="rId4" Type="http://schemas.openxmlformats.org/officeDocument/2006/relationships/image" Target="../media/image1.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tags" Target="../tags/tag144.xml"/><Relationship Id="rId5" Type="http://schemas.openxmlformats.org/officeDocument/2006/relationships/image" Target="../media/image2.png"/><Relationship Id="rId4" Type="http://schemas.openxmlformats.org/officeDocument/2006/relationships/image" Target="../media/image1.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tags" Target="../tags/tag145.xml"/><Relationship Id="rId5" Type="http://schemas.openxmlformats.org/officeDocument/2006/relationships/image" Target="../media/image2.png"/><Relationship Id="rId4" Type="http://schemas.openxmlformats.org/officeDocument/2006/relationships/image" Target="../media/image1.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2.xml"/><Relationship Id="rId1" Type="http://schemas.openxmlformats.org/officeDocument/2006/relationships/tags" Target="../tags/tag146.xml"/><Relationship Id="rId5" Type="http://schemas.openxmlformats.org/officeDocument/2006/relationships/image" Target="../media/image2.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chart" Target="../charts/chart5.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image" Target="../media/image2.png"/><Relationship Id="rId2" Type="http://schemas.openxmlformats.org/officeDocument/2006/relationships/tags" Target="../tags/tag64.xml"/><Relationship Id="rId16" Type="http://schemas.openxmlformats.org/officeDocument/2006/relationships/image" Target="../media/image1.emf"/><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5" Type="http://schemas.openxmlformats.org/officeDocument/2006/relationships/tags" Target="../tags/tag67.xml"/><Relationship Id="rId15" Type="http://schemas.openxmlformats.org/officeDocument/2006/relationships/oleObject" Target="../embeddings/oleObject8.bin"/><Relationship Id="rId10" Type="http://schemas.openxmlformats.org/officeDocument/2006/relationships/tags" Target="../tags/tag72.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openxmlformats.org/officeDocument/2006/relationships/chart" Target="../charts/chart6.xml"/><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image" Target="../media/image2.png"/><Relationship Id="rId2" Type="http://schemas.openxmlformats.org/officeDocument/2006/relationships/tags" Target="../tags/tag77.xml"/><Relationship Id="rId16" Type="http://schemas.openxmlformats.org/officeDocument/2006/relationships/image" Target="../media/image1.emf"/><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5" Type="http://schemas.openxmlformats.org/officeDocument/2006/relationships/tags" Target="../tags/tag80.xml"/><Relationship Id="rId15" Type="http://schemas.openxmlformats.org/officeDocument/2006/relationships/oleObject" Target="../embeddings/oleObject9.bin"/><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CAB4E7FE-3046-4559-96E6-593655E3DE6A}"/>
              </a:ext>
            </a:extLst>
          </p:cNvPr>
          <p:cNvGraphicFramePr>
            <a:graphicFrameLocks noChangeAspect="1"/>
          </p:cNvGraphicFramePr>
          <p:nvPr>
            <p:custDataLst>
              <p:tags r:id="rId1"/>
            </p:custDataLst>
            <p:extLst>
              <p:ext uri="{D42A27DB-BD31-4B8C-83A1-F6EECF244321}">
                <p14:modId xmlns:p14="http://schemas.microsoft.com/office/powerpoint/2010/main" val="3391895375"/>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4" name="Objet 3" hidden="1">
                        <a:extLst>
                          <a:ext uri="{FF2B5EF4-FFF2-40B4-BE49-F238E27FC236}">
                            <a16:creationId xmlns:a16="http://schemas.microsoft.com/office/drawing/2014/main" id="{CAB4E7FE-3046-4559-96E6-593655E3DE6A}"/>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pic>
        <p:nvPicPr>
          <p:cNvPr id="5" name="Image 4">
            <a:extLst>
              <a:ext uri="{FF2B5EF4-FFF2-40B4-BE49-F238E27FC236}">
                <a16:creationId xmlns:a16="http://schemas.microsoft.com/office/drawing/2014/main" id="{C024E8E2-6BB4-4F1E-8160-7F2E1BC6709E}"/>
              </a:ext>
            </a:extLst>
          </p:cNvPr>
          <p:cNvPicPr>
            <a:picLocks noChangeAspect="1"/>
          </p:cNvPicPr>
          <p:nvPr/>
        </p:nvPicPr>
        <p:blipFill>
          <a:blip r:embed="rId5"/>
          <a:stretch>
            <a:fillRect/>
          </a:stretch>
        </p:blipFill>
        <p:spPr>
          <a:xfrm>
            <a:off x="3627120" y="0"/>
            <a:ext cx="4937760" cy="4937760"/>
          </a:xfrm>
          <a:prstGeom prst="rect">
            <a:avLst/>
          </a:prstGeom>
        </p:spPr>
      </p:pic>
      <p:sp>
        <p:nvSpPr>
          <p:cNvPr id="6" name="ZoneTexte 5">
            <a:extLst>
              <a:ext uri="{FF2B5EF4-FFF2-40B4-BE49-F238E27FC236}">
                <a16:creationId xmlns:a16="http://schemas.microsoft.com/office/drawing/2014/main" id="{A30E85F0-BD42-4AED-95CF-BA43E922BD6F}"/>
              </a:ext>
            </a:extLst>
          </p:cNvPr>
          <p:cNvSpPr txBox="1"/>
          <p:nvPr/>
        </p:nvSpPr>
        <p:spPr>
          <a:xfrm>
            <a:off x="542924" y="5147310"/>
            <a:ext cx="11077575" cy="1600438"/>
          </a:xfrm>
          <a:prstGeom prst="rect">
            <a:avLst/>
          </a:prstGeom>
          <a:noFill/>
        </p:spPr>
        <p:txBody>
          <a:bodyPr wrap="square" rtlCol="0">
            <a:spAutoFit/>
          </a:bodyPr>
          <a:lstStyle/>
          <a:p>
            <a:pPr algn="ctr"/>
            <a:r>
              <a:rPr lang="fr-FR" sz="4000" b="1" dirty="0"/>
              <a:t>ASSEMBLEE GENERALE SMUC BADMINTON 11/06/2024</a:t>
            </a:r>
          </a:p>
          <a:p>
            <a:r>
              <a:rPr lang="fr-FR" dirty="0"/>
              <a:t> </a:t>
            </a:r>
          </a:p>
        </p:txBody>
      </p:sp>
    </p:spTree>
    <p:extLst>
      <p:ext uri="{BB962C8B-B14F-4D97-AF65-F5344CB8AC3E}">
        <p14:creationId xmlns:p14="http://schemas.microsoft.com/office/powerpoint/2010/main" val="3284338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2837340520"/>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523584"/>
          </a:xfrm>
        </p:spPr>
        <p:txBody>
          <a:bodyPr>
            <a:normAutofit fontScale="92500" lnSpcReduction="20000"/>
          </a:bodyPr>
          <a:lstStyle/>
          <a:p>
            <a:r>
              <a:rPr lang="fr-FR" sz="2400" b="1" dirty="0"/>
              <a:t>Créneaux :</a:t>
            </a:r>
            <a:r>
              <a:rPr lang="fr-FR" sz="2400" dirty="0"/>
              <a:t> </a:t>
            </a:r>
            <a:endParaRPr lang="fr-FR" sz="1600" dirty="0"/>
          </a:p>
          <a:p>
            <a:pPr lvl="1"/>
            <a:r>
              <a:rPr lang="fr-FR" sz="2000" dirty="0"/>
              <a:t>Bonne exploitation pour les créneaux entraînements chez les adultes, un taux de remplissage jamais atteint, on commence à atteindre les limites, Créneaux jeunes remplis également, un taux de remplissage jamais atteint également</a:t>
            </a:r>
          </a:p>
          <a:p>
            <a:pPr lvl="1"/>
            <a:r>
              <a:rPr lang="fr-FR" sz="2000" b="1" dirty="0"/>
              <a:t>JPO et communication à renforcer dans les écoles</a:t>
            </a:r>
          </a:p>
          <a:p>
            <a:pPr lvl="1"/>
            <a:r>
              <a:rPr lang="fr-FR" sz="2000" dirty="0"/>
              <a:t>Besoin de nouveaux créneaux …</a:t>
            </a:r>
            <a:endParaRPr lang="fr-FR" sz="2000" b="1" dirty="0"/>
          </a:p>
          <a:p>
            <a:r>
              <a:rPr lang="fr-FR" sz="2400" b="1" dirty="0"/>
              <a:t>Entraîneurs : </a:t>
            </a:r>
          </a:p>
          <a:p>
            <a:pPr lvl="1" algn="just"/>
            <a:r>
              <a:rPr lang="fr-FR" sz="2000" dirty="0"/>
              <a:t>Sylvain : bonne collaboration et merci pour ses tâches bénévoles,</a:t>
            </a:r>
          </a:p>
          <a:p>
            <a:pPr lvl="1" algn="just"/>
            <a:r>
              <a:rPr lang="fr-FR" sz="2000" dirty="0"/>
              <a:t>Il a été détaché pour travailler sur les partenariats cette saison pendant quelques heures</a:t>
            </a:r>
          </a:p>
          <a:p>
            <a:pPr lvl="1" algn="just"/>
            <a:r>
              <a:rPr lang="fr-FR" sz="2000" dirty="0"/>
              <a:t>Les autres entraîneurs bénévoles ont tous apporté satisfaction avec Morgan </a:t>
            </a:r>
            <a:r>
              <a:rPr lang="fr-FR" sz="2000" dirty="0" err="1"/>
              <a:t>Fadda</a:t>
            </a:r>
            <a:r>
              <a:rPr lang="fr-FR" sz="2000" dirty="0"/>
              <a:t>, Alexis </a:t>
            </a:r>
            <a:r>
              <a:rPr lang="fr-FR" sz="2000" dirty="0" err="1"/>
              <a:t>Argence</a:t>
            </a:r>
            <a:r>
              <a:rPr lang="fr-FR" sz="2000" dirty="0"/>
              <a:t>, Killian Agostino, Gabriel Martin, Antoine Boisliveau-Zika, Elodie </a:t>
            </a:r>
            <a:r>
              <a:rPr lang="fr-FR" sz="2000" dirty="0" err="1"/>
              <a:t>Tran</a:t>
            </a:r>
            <a:r>
              <a:rPr lang="fr-FR" sz="2000" dirty="0"/>
              <a:t>, Paul </a:t>
            </a:r>
            <a:r>
              <a:rPr lang="fr-FR" sz="2000" dirty="0" err="1"/>
              <a:t>Manenq</a:t>
            </a:r>
            <a:r>
              <a:rPr lang="fr-FR" sz="2000" dirty="0"/>
              <a:t>, Amandine </a:t>
            </a:r>
            <a:r>
              <a:rPr lang="fr-FR" sz="2000" dirty="0" err="1"/>
              <a:t>Pero</a:t>
            </a:r>
            <a:r>
              <a:rPr lang="fr-FR" sz="2000" dirty="0"/>
              <a:t>, Laurent Bacher et Marianne Broc</a:t>
            </a:r>
          </a:p>
          <a:p>
            <a:pPr lvl="1" algn="just"/>
            <a:r>
              <a:rPr lang="fr-FR" sz="2000" dirty="0"/>
              <a:t>Un grand merci pour leur aide apportée tout au long de la saison et leur disponibilité/flexibilité pour remplacer quand il y avait des absents.</a:t>
            </a:r>
          </a:p>
          <a:p>
            <a:pPr marL="457200" lvl="1" indent="0" algn="just">
              <a:buNone/>
            </a:pPr>
            <a:endParaRPr lang="fr-FR" sz="2000" dirty="0"/>
          </a:p>
          <a:p>
            <a:pPr algn="just"/>
            <a:r>
              <a:rPr lang="fr-FR" sz="2400" b="1" dirty="0"/>
              <a:t>Point sur l’emploi 35h</a:t>
            </a:r>
          </a:p>
        </p:txBody>
      </p:sp>
    </p:spTree>
    <p:extLst>
      <p:ext uri="{BB962C8B-B14F-4D97-AF65-F5344CB8AC3E}">
        <p14:creationId xmlns:p14="http://schemas.microsoft.com/office/powerpoint/2010/main" val="1478468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pPr algn="just"/>
            <a:r>
              <a:rPr lang="fr-FR" sz="2400" dirty="0"/>
              <a:t>Le Bureau a été énormément sollicité cette saison avec l’augmentation du nombre de licenciés, sentiment d’épuisement</a:t>
            </a:r>
          </a:p>
          <a:p>
            <a:pPr algn="just"/>
            <a:r>
              <a:rPr lang="fr-FR" sz="2400" b="1" dirty="0"/>
              <a:t>Besoin de renforcer le Bureau</a:t>
            </a:r>
          </a:p>
          <a:p>
            <a:pPr algn="just"/>
            <a:r>
              <a:rPr lang="fr-FR" sz="2400" dirty="0"/>
              <a:t>Le </a:t>
            </a:r>
            <a:r>
              <a:rPr lang="fr-FR" sz="2400" b="1" dirty="0"/>
              <a:t>CA</a:t>
            </a:r>
            <a:r>
              <a:rPr lang="fr-FR" sz="2400" dirty="0"/>
              <a:t> mérite d’être </a:t>
            </a:r>
            <a:r>
              <a:rPr lang="fr-FR" sz="2400" b="1" dirty="0"/>
              <a:t>mieux animé </a:t>
            </a:r>
            <a:r>
              <a:rPr lang="fr-FR" sz="2400" dirty="0"/>
              <a:t>pour des débats plus intéressants</a:t>
            </a:r>
          </a:p>
          <a:p>
            <a:pPr algn="just"/>
            <a:r>
              <a:rPr lang="fr-FR" sz="2400" dirty="0"/>
              <a:t>Les membres du CA commencent à gagner en maturité sur leurs postes, les commissions commencent à gagner en autonomie</a:t>
            </a:r>
          </a:p>
          <a:p>
            <a:pPr algn="just"/>
            <a:r>
              <a:rPr lang="fr-FR" sz="2400" dirty="0"/>
              <a:t>Des </a:t>
            </a:r>
            <a:r>
              <a:rPr lang="fr-FR" sz="2400" b="1" dirty="0"/>
              <a:t>besoins de renfort</a:t>
            </a:r>
            <a:r>
              <a:rPr lang="fr-FR" sz="2400" dirty="0"/>
              <a:t> sont font clairement sentir notamment sur la </a:t>
            </a:r>
            <a:r>
              <a:rPr lang="fr-FR" sz="2400" b="1" dirty="0"/>
              <a:t>communication, Vie du Club, Interclubs et Jeunes</a:t>
            </a:r>
            <a:r>
              <a:rPr lang="fr-FR" sz="2400" dirty="0"/>
              <a:t>.</a:t>
            </a:r>
          </a:p>
          <a:p>
            <a:pPr algn="just"/>
            <a:r>
              <a:rPr lang="fr-FR" sz="2400" dirty="0"/>
              <a:t>Rejoignez-nous !</a:t>
            </a:r>
          </a:p>
        </p:txBody>
      </p:sp>
    </p:spTree>
    <p:extLst>
      <p:ext uri="{BB962C8B-B14F-4D97-AF65-F5344CB8AC3E}">
        <p14:creationId xmlns:p14="http://schemas.microsoft.com/office/powerpoint/2010/main" val="112833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pPr algn="just"/>
            <a:r>
              <a:rPr lang="fr-FR" sz="2400" dirty="0"/>
              <a:t>Le club s’améliore dans beaucoup de domaines : les jeunes, les adultes, la communication, la professionnalisation, les bénévoles</a:t>
            </a:r>
          </a:p>
          <a:p>
            <a:pPr algn="just"/>
            <a:r>
              <a:rPr lang="fr-FR" sz="2400" dirty="0"/>
              <a:t>Le club est en </a:t>
            </a:r>
            <a:r>
              <a:rPr lang="fr-FR" sz="2400" b="1" dirty="0"/>
              <a:t>phase ascendante constante </a:t>
            </a:r>
            <a:r>
              <a:rPr lang="fr-FR" sz="2400" dirty="0"/>
              <a:t>depuis plusieurs années</a:t>
            </a:r>
          </a:p>
          <a:p>
            <a:pPr algn="just"/>
            <a:r>
              <a:rPr lang="fr-FR" sz="2400" dirty="0"/>
              <a:t>Grande fierté de voir le nombre de bénévoles augmenter cette saison</a:t>
            </a:r>
          </a:p>
          <a:p>
            <a:pPr algn="just"/>
            <a:r>
              <a:rPr lang="fr-FR" sz="2400" dirty="0"/>
              <a:t>Difficile de faire entendre le message d’être une association à certain(e)s</a:t>
            </a:r>
          </a:p>
        </p:txBody>
      </p:sp>
    </p:spTree>
    <p:extLst>
      <p:ext uri="{BB962C8B-B14F-4D97-AF65-F5344CB8AC3E}">
        <p14:creationId xmlns:p14="http://schemas.microsoft.com/office/powerpoint/2010/main" val="227157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690688"/>
            <a:ext cx="9829800" cy="4400415"/>
          </a:xfrm>
        </p:spPr>
        <p:txBody>
          <a:bodyPr>
            <a:normAutofit fontScale="92500" lnSpcReduction="20000"/>
          </a:bodyPr>
          <a:lstStyle/>
          <a:p>
            <a:r>
              <a:rPr lang="fr-FR" sz="2400" b="1" dirty="0"/>
              <a:t>Commission Vie du club</a:t>
            </a:r>
          </a:p>
          <a:p>
            <a:endParaRPr lang="fr-FR" sz="2400" b="1" dirty="0"/>
          </a:p>
          <a:p>
            <a:pPr>
              <a:lnSpc>
                <a:spcPct val="107000"/>
              </a:lnSpc>
              <a:spcAft>
                <a:spcPts val="800"/>
              </a:spcAft>
            </a:pPr>
            <a:r>
              <a:rPr lang="fr-FR" sz="1800" b="1" u="sng" dirty="0">
                <a:effectLst/>
                <a:latin typeface="Calibri" panose="020F0502020204030204" pitchFamily="34" charset="0"/>
                <a:ea typeface="Calibri" panose="020F0502020204030204" pitchFamily="34" charset="0"/>
                <a:cs typeface="Times New Roman" panose="02020603050405020304" pitchFamily="18" charset="0"/>
              </a:rPr>
              <a:t>Bilan des événements 2023/2024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Soirée intégration 02/10/2023 – Gymnase Daumier </a:t>
            </a:r>
          </a:p>
          <a:p>
            <a:pPr marL="0" indent="0">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Apéro participatif + tournoi amical. Environ 70 participants, tous niveaux mélangés. </a:t>
            </a:r>
          </a:p>
          <a:p>
            <a:pPr marL="0" indent="0">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Gros succès, à refaire chaque année. </a:t>
            </a:r>
          </a:p>
          <a:p>
            <a:pPr marL="0" indent="0">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(Vidéo </a:t>
            </a:r>
            <a:r>
              <a:rPr lang="fr-FR" sz="1800" dirty="0">
                <a:latin typeface="Calibri" panose="020F0502020204030204" pitchFamily="34" charset="0"/>
                <a:ea typeface="Calibri" panose="020F0502020204030204" pitchFamily="34" charset="0"/>
                <a:cs typeface="Times New Roman" panose="02020603050405020304" pitchFamily="18" charset="0"/>
              </a:rPr>
              <a:t>I</a:t>
            </a:r>
            <a:r>
              <a:rPr lang="fr-FR" sz="1800" dirty="0">
                <a:effectLst/>
                <a:latin typeface="Calibri" panose="020F0502020204030204" pitchFamily="34" charset="0"/>
                <a:ea typeface="Calibri" panose="020F0502020204030204" pitchFamily="34" charset="0"/>
                <a:cs typeface="Times New Roman" panose="02020603050405020304" pitchFamily="18" charset="0"/>
              </a:rPr>
              <a:t>nstagram/</a:t>
            </a:r>
            <a:r>
              <a:rPr lang="fr-FR" sz="1800" dirty="0">
                <a:latin typeface="Calibri" panose="020F0502020204030204" pitchFamily="34" charset="0"/>
                <a:ea typeface="Calibri" panose="020F0502020204030204" pitchFamily="34" charset="0"/>
                <a:cs typeface="Times New Roman" panose="02020603050405020304" pitchFamily="18" charset="0"/>
              </a:rPr>
              <a:t>F</a:t>
            </a:r>
            <a:r>
              <a:rPr lang="fr-FR" sz="1800" dirty="0">
                <a:effectLst/>
                <a:latin typeface="Calibri" panose="020F0502020204030204" pitchFamily="34" charset="0"/>
                <a:ea typeface="Calibri" panose="020F0502020204030204" pitchFamily="34" charset="0"/>
                <a:cs typeface="Times New Roman" panose="02020603050405020304" pitchFamily="18" charset="0"/>
              </a:rPr>
              <a:t>acebook)</a:t>
            </a:r>
          </a:p>
          <a:p>
            <a:pPr marL="0" indent="0">
              <a:buNone/>
            </a:pP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Soirée Blackminton 05/11/2023 – Gymnase Croix Rouge </a:t>
            </a:r>
          </a:p>
          <a:p>
            <a:pPr marL="0" indent="0">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Soirée dans la foulée d’une rencontre ICN. Subventionné et offerte par le club. </a:t>
            </a:r>
          </a:p>
          <a:p>
            <a:pPr marL="0" indent="0">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Environ 80 participants. </a:t>
            </a:r>
          </a:p>
          <a:p>
            <a:pPr marL="0" indent="0">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Enorme succès ! </a:t>
            </a:r>
          </a:p>
          <a:p>
            <a:pPr marL="0" indent="0">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(Vidéo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insta</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facebook</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CC7CECA2-2E41-4370-9892-9A5AC801BED1}"/>
              </a:ext>
            </a:extLst>
          </p:cNvPr>
          <p:cNvPicPr>
            <a:picLocks noChangeAspect="1"/>
          </p:cNvPicPr>
          <p:nvPr/>
        </p:nvPicPr>
        <p:blipFill rotWithShape="1">
          <a:blip r:embed="rId6"/>
          <a:srcRect l="2006" t="37798" r="1825" b="40306"/>
          <a:stretch/>
        </p:blipFill>
        <p:spPr>
          <a:xfrm>
            <a:off x="3993160" y="5148437"/>
            <a:ext cx="2969704" cy="1501630"/>
          </a:xfrm>
          <a:prstGeom prst="rect">
            <a:avLst/>
          </a:prstGeom>
        </p:spPr>
      </p:pic>
      <p:pic>
        <p:nvPicPr>
          <p:cNvPr id="4" name="Image 3">
            <a:extLst>
              <a:ext uri="{FF2B5EF4-FFF2-40B4-BE49-F238E27FC236}">
                <a16:creationId xmlns:a16="http://schemas.microsoft.com/office/drawing/2014/main" id="{4611B3FE-E46F-438C-A343-6572C8A55EF9}"/>
              </a:ext>
            </a:extLst>
          </p:cNvPr>
          <p:cNvPicPr>
            <a:picLocks noChangeAspect="1"/>
          </p:cNvPicPr>
          <p:nvPr/>
        </p:nvPicPr>
        <p:blipFill rotWithShape="1">
          <a:blip r:embed="rId7"/>
          <a:srcRect l="-711" t="41713" r="196" b="37248"/>
          <a:stretch/>
        </p:blipFill>
        <p:spPr>
          <a:xfrm>
            <a:off x="8405768" y="2707547"/>
            <a:ext cx="3103927" cy="1442906"/>
          </a:xfrm>
          <a:prstGeom prst="rect">
            <a:avLst/>
          </a:prstGeom>
        </p:spPr>
      </p:pic>
    </p:spTree>
    <p:extLst>
      <p:ext uri="{BB962C8B-B14F-4D97-AF65-F5344CB8AC3E}">
        <p14:creationId xmlns:p14="http://schemas.microsoft.com/office/powerpoint/2010/main" val="253045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690688"/>
            <a:ext cx="10515600" cy="4802187"/>
          </a:xfrm>
        </p:spPr>
        <p:txBody>
          <a:bodyPr>
            <a:normAutofit fontScale="47500" lnSpcReduction="20000"/>
          </a:bodyPr>
          <a:lstStyle/>
          <a:p>
            <a:r>
              <a:rPr lang="fr-FR" sz="4600" b="1" dirty="0"/>
              <a:t>Commission Vie du club</a:t>
            </a:r>
          </a:p>
          <a:p>
            <a:endParaRPr lang="fr-FR" sz="3600" b="1" dirty="0"/>
          </a:p>
          <a:p>
            <a:pPr>
              <a:lnSpc>
                <a:spcPct val="107000"/>
              </a:lnSpc>
              <a:spcAft>
                <a:spcPts val="800"/>
              </a:spcAft>
            </a:pPr>
            <a:r>
              <a:rPr lang="fr-FR" sz="3600" b="1" u="sng" dirty="0">
                <a:effectLst/>
                <a:latin typeface="Calibri" panose="020F0502020204030204" pitchFamily="34" charset="0"/>
                <a:ea typeface="Calibri" panose="020F0502020204030204" pitchFamily="34" charset="0"/>
                <a:cs typeface="Times New Roman" panose="02020603050405020304" pitchFamily="18" charset="0"/>
              </a:rPr>
              <a:t>Bilan des événements 2023/2024 </a:t>
            </a: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fr-FR" sz="3600" b="1" dirty="0">
                <a:effectLst/>
                <a:latin typeface="Calibri" panose="020F0502020204030204" pitchFamily="34" charset="0"/>
                <a:ea typeface="Calibri" panose="020F0502020204030204" pitchFamily="34" charset="0"/>
                <a:cs typeface="Times New Roman" panose="02020603050405020304" pitchFamily="18" charset="0"/>
              </a:rPr>
              <a:t>Soirée Noël 20/12/2023 - Gymnase Nelson Mandela </a:t>
            </a:r>
          </a:p>
          <a:p>
            <a:pPr marL="0" indent="0">
              <a:buNone/>
            </a:pPr>
            <a:r>
              <a:rPr lang="fr-FR" sz="3600" dirty="0">
                <a:effectLst/>
                <a:latin typeface="Calibri" panose="020F0502020204030204" pitchFamily="34" charset="0"/>
                <a:ea typeface="Calibri" panose="020F0502020204030204" pitchFamily="34" charset="0"/>
                <a:cs typeface="Times New Roman" panose="02020603050405020304" pitchFamily="18" charset="0"/>
              </a:rPr>
              <a:t>Suite à l’entrainement jeunes Secret santa + </a:t>
            </a:r>
            <a:r>
              <a:rPr lang="fr-FR" sz="3600" dirty="0" err="1">
                <a:effectLst/>
                <a:latin typeface="Calibri" panose="020F0502020204030204" pitchFamily="34" charset="0"/>
                <a:ea typeface="Calibri" panose="020F0502020204030204" pitchFamily="34" charset="0"/>
                <a:cs typeface="Times New Roman" panose="02020603050405020304" pitchFamily="18" charset="0"/>
              </a:rPr>
              <a:t>apero</a:t>
            </a:r>
            <a:r>
              <a:rPr lang="fr-FR" sz="3600" dirty="0">
                <a:effectLst/>
                <a:latin typeface="Calibri" panose="020F0502020204030204" pitchFamily="34" charset="0"/>
                <a:ea typeface="Calibri" panose="020F0502020204030204" pitchFamily="34" charset="0"/>
                <a:cs typeface="Times New Roman" panose="02020603050405020304" pitchFamily="18" charset="0"/>
              </a:rPr>
              <a:t> participatif. </a:t>
            </a:r>
          </a:p>
          <a:p>
            <a:pPr marL="0" indent="0">
              <a:buNone/>
            </a:pPr>
            <a:r>
              <a:rPr lang="fr-FR" sz="3600" dirty="0">
                <a:effectLst/>
                <a:latin typeface="Calibri" panose="020F0502020204030204" pitchFamily="34" charset="0"/>
                <a:ea typeface="Calibri" panose="020F0502020204030204" pitchFamily="34" charset="0"/>
                <a:cs typeface="Times New Roman" panose="02020603050405020304" pitchFamily="18" charset="0"/>
              </a:rPr>
              <a:t>~ 20 participants jeunes &amp; adultes. </a:t>
            </a:r>
            <a:r>
              <a:rPr lang="fr-FR" sz="3600" dirty="0">
                <a:latin typeface="Calibri" panose="020F0502020204030204" pitchFamily="34" charset="0"/>
                <a:ea typeface="Calibri" panose="020F0502020204030204" pitchFamily="34" charset="0"/>
                <a:cs typeface="Times New Roman" panose="02020603050405020304" pitchFamily="18" charset="0"/>
              </a:rPr>
              <a:t>P</a:t>
            </a:r>
            <a:r>
              <a:rPr lang="fr-FR" sz="3600" dirty="0">
                <a:effectLst/>
                <a:latin typeface="Calibri" panose="020F0502020204030204" pitchFamily="34" charset="0"/>
                <a:ea typeface="Calibri" panose="020F0502020204030204" pitchFamily="34" charset="0"/>
                <a:cs typeface="Times New Roman" panose="02020603050405020304" pitchFamily="18" charset="0"/>
              </a:rPr>
              <a:t>eu de monde mais succès auprès des gens présents.</a:t>
            </a:r>
          </a:p>
          <a:p>
            <a:pPr marL="0" indent="0">
              <a:buNone/>
            </a:pPr>
            <a:r>
              <a:rPr lang="fr-FR" sz="3600" dirty="0">
                <a:effectLst/>
                <a:latin typeface="Calibri" panose="020F0502020204030204" pitchFamily="34" charset="0"/>
                <a:ea typeface="Calibri" panose="020F0502020204030204" pitchFamily="34" charset="0"/>
                <a:cs typeface="Times New Roman" panose="02020603050405020304" pitchFamily="18" charset="0"/>
              </a:rPr>
              <a:t>(Vidéo </a:t>
            </a:r>
            <a:r>
              <a:rPr lang="fr-FR" sz="3600" dirty="0" err="1">
                <a:effectLst/>
                <a:latin typeface="Calibri" panose="020F0502020204030204" pitchFamily="34" charset="0"/>
                <a:ea typeface="Calibri" panose="020F0502020204030204" pitchFamily="34" charset="0"/>
                <a:cs typeface="Times New Roman" panose="02020603050405020304" pitchFamily="18" charset="0"/>
              </a:rPr>
              <a:t>insta</a:t>
            </a:r>
            <a:r>
              <a:rPr lang="fr-FR" sz="3600" dirty="0">
                <a:effectLst/>
                <a:latin typeface="Calibri" panose="020F0502020204030204" pitchFamily="34" charset="0"/>
                <a:ea typeface="Calibri" panose="020F0502020204030204" pitchFamily="34" charset="0"/>
                <a:cs typeface="Times New Roman" panose="02020603050405020304" pitchFamily="18" charset="0"/>
              </a:rPr>
              <a:t>/</a:t>
            </a:r>
            <a:r>
              <a:rPr lang="fr-FR" sz="3600" dirty="0" err="1">
                <a:effectLst/>
                <a:latin typeface="Calibri" panose="020F0502020204030204" pitchFamily="34" charset="0"/>
                <a:ea typeface="Calibri" panose="020F0502020204030204" pitchFamily="34" charset="0"/>
                <a:cs typeface="Times New Roman" panose="02020603050405020304" pitchFamily="18" charset="0"/>
              </a:rPr>
              <a:t>facebook</a:t>
            </a:r>
            <a:r>
              <a:rPr lang="fr-FR" sz="36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fr-FR" sz="3600" i="1" dirty="0" err="1">
                <a:effectLst/>
                <a:latin typeface="Calibri" panose="020F0502020204030204" pitchFamily="34" charset="0"/>
                <a:ea typeface="Calibri" panose="020F0502020204030204" pitchFamily="34" charset="0"/>
                <a:cs typeface="Times New Roman" panose="02020603050405020304" pitchFamily="18" charset="0"/>
              </a:rPr>
              <a:t>Rq</a:t>
            </a:r>
            <a:r>
              <a:rPr lang="fr-FR" sz="3600" i="1" dirty="0">
                <a:effectLst/>
                <a:latin typeface="Calibri" panose="020F0502020204030204" pitchFamily="34" charset="0"/>
                <a:ea typeface="Calibri" panose="020F0502020204030204" pitchFamily="34" charset="0"/>
                <a:cs typeface="Times New Roman" panose="02020603050405020304" pitchFamily="18" charset="0"/>
              </a:rPr>
              <a:t> : Peut-être mauvais choix de créneau ?</a:t>
            </a:r>
          </a:p>
          <a:p>
            <a:pPr marL="0" indent="0">
              <a:buNone/>
            </a:pP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fr-FR" sz="3600" b="1" dirty="0">
                <a:effectLst/>
                <a:latin typeface="Calibri" panose="020F0502020204030204" pitchFamily="34" charset="0"/>
                <a:ea typeface="Calibri" panose="020F0502020204030204" pitchFamily="34" charset="0"/>
                <a:cs typeface="Times New Roman" panose="02020603050405020304" pitchFamily="18" charset="0"/>
              </a:rPr>
              <a:t>Soirée Prison Island - 26/04/2024 </a:t>
            </a:r>
          </a:p>
          <a:p>
            <a:pPr marL="0" indent="0">
              <a:buNone/>
            </a:pPr>
            <a:r>
              <a:rPr lang="fr-FR" sz="3600" dirty="0">
                <a:effectLst/>
                <a:latin typeface="Calibri" panose="020F0502020204030204" pitchFamily="34" charset="0"/>
                <a:ea typeface="Calibri" panose="020F0502020204030204" pitchFamily="34" charset="0"/>
                <a:cs typeface="Times New Roman" panose="02020603050405020304" pitchFamily="18" charset="0"/>
              </a:rPr>
              <a:t>~30 participants. Petite participation financière demandée aux adhérents. </a:t>
            </a:r>
          </a:p>
          <a:p>
            <a:pPr marL="0" indent="0">
              <a:buNone/>
            </a:pPr>
            <a:r>
              <a:rPr lang="fr-FR" sz="3600" dirty="0">
                <a:effectLst/>
                <a:latin typeface="Calibri" panose="020F0502020204030204" pitchFamily="34" charset="0"/>
                <a:ea typeface="Calibri" panose="020F0502020204030204" pitchFamily="34" charset="0"/>
                <a:cs typeface="Times New Roman" panose="02020603050405020304" pitchFamily="18" charset="0"/>
              </a:rPr>
              <a:t>Les participants étaient ravis. Evènement cohésif. </a:t>
            </a:r>
          </a:p>
          <a:p>
            <a:pPr marL="0" indent="0">
              <a:buNone/>
            </a:pPr>
            <a:r>
              <a:rPr lang="fr-FR" sz="3600" i="1" dirty="0">
                <a:effectLst/>
                <a:latin typeface="Calibri" panose="020F0502020204030204" pitchFamily="34" charset="0"/>
                <a:ea typeface="Calibri" panose="020F0502020204030204" pitchFamily="34" charset="0"/>
                <a:cs typeface="Times New Roman" panose="02020603050405020304" pitchFamily="18" charset="0"/>
              </a:rPr>
              <a:t>A refaire</a:t>
            </a: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3600" dirty="0">
                <a:latin typeface="Calibri" panose="020F0502020204030204" pitchFamily="34" charset="0"/>
                <a:ea typeface="Calibri" panose="020F0502020204030204" pitchFamily="34" charset="0"/>
                <a:cs typeface="Times New Roman" panose="02020603050405020304" pitchFamily="18" charset="0"/>
              </a:rPr>
              <a:t>(P</a:t>
            </a:r>
            <a:r>
              <a:rPr lang="fr-FR" sz="3600" dirty="0">
                <a:effectLst/>
                <a:latin typeface="Calibri" panose="020F0502020204030204" pitchFamily="34" charset="0"/>
                <a:ea typeface="Calibri" panose="020F0502020204030204" pitchFamily="34" charset="0"/>
                <a:cs typeface="Times New Roman" panose="02020603050405020304" pitchFamily="18" charset="0"/>
              </a:rPr>
              <a:t>ost </a:t>
            </a:r>
            <a:r>
              <a:rPr lang="fr-FR" sz="3600" dirty="0" err="1">
                <a:effectLst/>
                <a:latin typeface="Calibri" panose="020F0502020204030204" pitchFamily="34" charset="0"/>
                <a:ea typeface="Calibri" panose="020F0502020204030204" pitchFamily="34" charset="0"/>
                <a:cs typeface="Times New Roman" panose="02020603050405020304" pitchFamily="18" charset="0"/>
              </a:rPr>
              <a:t>insta</a:t>
            </a:r>
            <a:r>
              <a:rPr lang="fr-FR" sz="3600" dirty="0">
                <a:effectLst/>
                <a:latin typeface="Calibri" panose="020F0502020204030204" pitchFamily="34" charset="0"/>
                <a:ea typeface="Calibri" panose="020F0502020204030204" pitchFamily="34" charset="0"/>
                <a:cs typeface="Times New Roman" panose="02020603050405020304" pitchFamily="18" charset="0"/>
              </a:rPr>
              <a:t>/</a:t>
            </a:r>
            <a:r>
              <a:rPr lang="fr-FR" sz="3600" dirty="0" err="1">
                <a:effectLst/>
                <a:latin typeface="Calibri" panose="020F0502020204030204" pitchFamily="34" charset="0"/>
                <a:ea typeface="Calibri" panose="020F0502020204030204" pitchFamily="34" charset="0"/>
                <a:cs typeface="Times New Roman" panose="02020603050405020304" pitchFamily="18" charset="0"/>
              </a:rPr>
              <a:t>facebook</a:t>
            </a:r>
            <a:r>
              <a:rPr lang="fr-FR" sz="36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F070A88D-437E-4D7C-8B09-C2A44D3F9F81}"/>
              </a:ext>
            </a:extLst>
          </p:cNvPr>
          <p:cNvPicPr>
            <a:picLocks noChangeAspect="1"/>
          </p:cNvPicPr>
          <p:nvPr/>
        </p:nvPicPr>
        <p:blipFill rotWithShape="1">
          <a:blip r:embed="rId6"/>
          <a:srcRect l="-167" t="40367" r="2096" b="27217"/>
          <a:stretch/>
        </p:blipFill>
        <p:spPr>
          <a:xfrm>
            <a:off x="7952763" y="4404220"/>
            <a:ext cx="3028426" cy="2223084"/>
          </a:xfrm>
          <a:prstGeom prst="rect">
            <a:avLst/>
          </a:prstGeom>
        </p:spPr>
      </p:pic>
      <p:pic>
        <p:nvPicPr>
          <p:cNvPr id="4" name="Image 3">
            <a:extLst>
              <a:ext uri="{FF2B5EF4-FFF2-40B4-BE49-F238E27FC236}">
                <a16:creationId xmlns:a16="http://schemas.microsoft.com/office/drawing/2014/main" id="{D20AC6DE-5480-4752-ACF7-2FB090B82D51}"/>
              </a:ext>
            </a:extLst>
          </p:cNvPr>
          <p:cNvPicPr>
            <a:picLocks noChangeAspect="1"/>
          </p:cNvPicPr>
          <p:nvPr/>
        </p:nvPicPr>
        <p:blipFill rotWithShape="1">
          <a:blip r:embed="rId7"/>
          <a:srcRect l="6353" t="16636" r="1938" b="28318"/>
          <a:stretch/>
        </p:blipFill>
        <p:spPr>
          <a:xfrm>
            <a:off x="9110445" y="2141674"/>
            <a:ext cx="1384182" cy="1845122"/>
          </a:xfrm>
          <a:prstGeom prst="rect">
            <a:avLst/>
          </a:prstGeom>
        </p:spPr>
      </p:pic>
    </p:spTree>
    <p:extLst>
      <p:ext uri="{BB962C8B-B14F-4D97-AF65-F5344CB8AC3E}">
        <p14:creationId xmlns:p14="http://schemas.microsoft.com/office/powerpoint/2010/main" val="4235751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690688"/>
            <a:ext cx="10515600" cy="4802187"/>
          </a:xfrm>
        </p:spPr>
        <p:txBody>
          <a:bodyPr>
            <a:normAutofit/>
          </a:bodyPr>
          <a:lstStyle/>
          <a:p>
            <a:pPr>
              <a:lnSpc>
                <a:spcPct val="70000"/>
              </a:lnSpc>
            </a:pPr>
            <a:r>
              <a:rPr lang="fr-FR" sz="2200" b="1" dirty="0"/>
              <a:t>Commission Vie du club</a:t>
            </a:r>
          </a:p>
          <a:p>
            <a:pPr>
              <a:lnSpc>
                <a:spcPct val="70000"/>
              </a:lnSpc>
            </a:pPr>
            <a:endParaRPr lang="fr-FR" sz="3600" b="1" dirty="0"/>
          </a:p>
          <a:p>
            <a:pPr marL="0" indent="0">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En Piste d’amélioration pour la saison prochaine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fr-FR" sz="1800" dirty="0">
                <a:effectLst/>
                <a:latin typeface="Calibri" panose="020F0502020204030204" pitchFamily="34" charset="0"/>
                <a:ea typeface="Calibri" panose="020F0502020204030204" pitchFamily="34" charset="0"/>
                <a:cs typeface="Times New Roman" panose="02020603050405020304" pitchFamily="18" charset="0"/>
              </a:rPr>
              <a:t>Besoin de + de monde dans la commission pour une meilleure organisation.</a:t>
            </a:r>
          </a:p>
          <a:p>
            <a:pPr>
              <a:buFont typeface="Wingdings" panose="05000000000000000000" pitchFamily="2" charset="2"/>
              <a:buChar char="Ø"/>
            </a:pPr>
            <a:r>
              <a:rPr lang="fr-FR" sz="1800" dirty="0">
                <a:effectLst/>
                <a:latin typeface="Calibri" panose="020F0502020204030204" pitchFamily="34" charset="0"/>
                <a:ea typeface="Calibri" panose="020F0502020204030204" pitchFamily="34" charset="0"/>
                <a:cs typeface="Times New Roman" panose="02020603050405020304" pitchFamily="18" charset="0"/>
              </a:rPr>
              <a:t>Planification à l’avance des dates (en fonction des tournois et IC N/R/D)</a:t>
            </a:r>
          </a:p>
        </p:txBody>
      </p:sp>
    </p:spTree>
    <p:extLst>
      <p:ext uri="{BB962C8B-B14F-4D97-AF65-F5344CB8AC3E}">
        <p14:creationId xmlns:p14="http://schemas.microsoft.com/office/powerpoint/2010/main" val="4182069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r>
              <a:rPr lang="fr-FR" sz="2400" b="1" dirty="0"/>
              <a:t>Commission Jeunes</a:t>
            </a:r>
          </a:p>
          <a:p>
            <a:pPr lvl="1"/>
            <a:endParaRPr lang="fr-FR" sz="1600" dirty="0"/>
          </a:p>
        </p:txBody>
      </p:sp>
      <p:sp>
        <p:nvSpPr>
          <p:cNvPr id="4" name="ZoneTexte 3">
            <a:extLst>
              <a:ext uri="{FF2B5EF4-FFF2-40B4-BE49-F238E27FC236}">
                <a16:creationId xmlns:a16="http://schemas.microsoft.com/office/drawing/2014/main" id="{299FE5AB-EE90-CB11-7271-1E1F87E47602}"/>
              </a:ext>
            </a:extLst>
          </p:cNvPr>
          <p:cNvSpPr txBox="1"/>
          <p:nvPr/>
        </p:nvSpPr>
        <p:spPr>
          <a:xfrm>
            <a:off x="838199" y="2360845"/>
            <a:ext cx="10515600" cy="1749453"/>
          </a:xfrm>
          <a:prstGeom prst="rect">
            <a:avLst/>
          </a:prstGeom>
          <a:noFill/>
        </p:spPr>
        <p:txBody>
          <a:bodyPr wrap="square">
            <a:spAutoFit/>
          </a:bodyPr>
          <a:lstStyle/>
          <a:p>
            <a:pPr lvl="0">
              <a:lnSpc>
                <a:spcPct val="115000"/>
              </a:lnSpc>
              <a:spcBef>
                <a:spcPts val="1800"/>
              </a:spcBef>
              <a:spcAft>
                <a:spcPts val="400"/>
              </a:spcAft>
            </a:pPr>
            <a:r>
              <a:rPr lang="fr-FR" sz="3200" b="1" kern="100" dirty="0">
                <a:solidFill>
                  <a:srgbClr val="0F4761"/>
                </a:solidFill>
                <a:effectLst/>
                <a:ea typeface="Arial-BoldMT"/>
                <a:cs typeface="Times New Roman" panose="02020603050405020304" pitchFamily="18" charset="0"/>
              </a:rPr>
              <a:t>Résumé de l’axe “Jeunes” du projet du club</a:t>
            </a:r>
            <a:endParaRPr lang="fr-FR" sz="3200" b="1" kern="100" dirty="0">
              <a:solidFill>
                <a:srgbClr val="0F4761"/>
              </a:solidFill>
              <a:effectLst/>
              <a:ea typeface="Times New Roman" panose="02020603050405020304" pitchFamily="18" charset="0"/>
              <a:cs typeface="Times New Roman" panose="02020603050405020304" pitchFamily="18" charset="0"/>
            </a:endParaRPr>
          </a:p>
          <a:p>
            <a:pPr>
              <a:lnSpc>
                <a:spcPct val="115000"/>
              </a:lnSpc>
              <a:spcAft>
                <a:spcPts val="800"/>
              </a:spcAft>
            </a:pPr>
            <a:r>
              <a:rPr lang="fr-FR" sz="1800" b="1" kern="0" dirty="0">
                <a:solidFill>
                  <a:srgbClr val="000000"/>
                </a:solidFill>
                <a:effectLst/>
                <a:ea typeface="ArialMT"/>
                <a:cs typeface="Times New Roman" panose="02020603050405020304" pitchFamily="18" charset="0"/>
              </a:rPr>
              <a:t>Extrait du projet associatif du SMUC Badminton :</a:t>
            </a:r>
            <a:endParaRPr lang="fr-FR" sz="1800" kern="100" dirty="0">
              <a:effectLst/>
              <a:ea typeface="Aptos" panose="020B0004020202020204" pitchFamily="34" charset="0"/>
              <a:cs typeface="Times New Roman" panose="02020603050405020304" pitchFamily="18" charset="0"/>
            </a:endParaRPr>
          </a:p>
          <a:p>
            <a:pPr algn="just">
              <a:lnSpc>
                <a:spcPct val="115000"/>
              </a:lnSpc>
              <a:spcAft>
                <a:spcPts val="800"/>
              </a:spcAft>
            </a:pPr>
            <a:r>
              <a:rPr lang="fr-FR" sz="1800" kern="0" dirty="0">
                <a:solidFill>
                  <a:srgbClr val="000000"/>
                </a:solidFill>
                <a:effectLst/>
                <a:ea typeface="Arial-BoldMT"/>
                <a:cs typeface="Times New Roman" panose="02020603050405020304" pitchFamily="18" charset="0"/>
              </a:rPr>
              <a:t>« Améliorer durablement les performances sportives à travers une politique de développement de l’école de jeunes » : un projet résolument déterminé à répondre aux enjeux du club »</a:t>
            </a:r>
            <a:endParaRPr lang="fr-FR" sz="1800" kern="100" dirty="0">
              <a:effectLst/>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D18D61A9-1768-F67D-77BD-5540E113751D}"/>
              </a:ext>
            </a:extLst>
          </p:cNvPr>
          <p:cNvSpPr txBox="1"/>
          <p:nvPr/>
        </p:nvSpPr>
        <p:spPr>
          <a:xfrm>
            <a:off x="838198" y="4788277"/>
            <a:ext cx="10515600" cy="1552989"/>
          </a:xfrm>
          <a:prstGeom prst="rect">
            <a:avLst/>
          </a:prstGeom>
          <a:noFill/>
        </p:spPr>
        <p:txBody>
          <a:bodyPr wrap="square">
            <a:spAutoFit/>
          </a:bodyPr>
          <a:lstStyle/>
          <a:p>
            <a:pPr lvl="0" algn="just">
              <a:lnSpc>
                <a:spcPct val="115000"/>
              </a:lnSpc>
              <a:spcAft>
                <a:spcPts val="800"/>
              </a:spcAft>
            </a:pPr>
            <a:r>
              <a:rPr lang="fr-FR" sz="1800" kern="0" dirty="0">
                <a:solidFill>
                  <a:srgbClr val="000000"/>
                </a:solidFill>
                <a:effectLst/>
                <a:ea typeface="ArialMT"/>
                <a:cs typeface="Times New Roman" panose="02020603050405020304" pitchFamily="18" charset="0"/>
              </a:rPr>
              <a:t>En 2024</a:t>
            </a:r>
            <a:r>
              <a:rPr lang="fr-FR" kern="0" dirty="0">
                <a:solidFill>
                  <a:srgbClr val="000000"/>
                </a:solidFill>
                <a:ea typeface="ArialMT"/>
                <a:cs typeface="Times New Roman" panose="02020603050405020304" pitchFamily="18" charset="0"/>
              </a:rPr>
              <a:t> : </a:t>
            </a:r>
          </a:p>
          <a:p>
            <a:pPr lvl="0" algn="just">
              <a:lnSpc>
                <a:spcPct val="115000"/>
              </a:lnSpc>
              <a:spcAft>
                <a:spcPts val="800"/>
              </a:spcAft>
            </a:pPr>
            <a:r>
              <a:rPr lang="fr-FR" sz="1800" kern="0" dirty="0">
                <a:solidFill>
                  <a:srgbClr val="000000"/>
                </a:solidFill>
                <a:effectLst/>
                <a:ea typeface="ArialMT"/>
                <a:cs typeface="Times New Roman" panose="02020603050405020304" pitchFamily="18" charset="0"/>
              </a:rPr>
              <a:t>Mise en place un nouveau créneau d’1h30 pour les jeunes de 10 ans à 17 ans sur le créneau Nelson Mandela le Mercredi après-midi. </a:t>
            </a:r>
          </a:p>
          <a:p>
            <a:pPr lvl="0" algn="just">
              <a:lnSpc>
                <a:spcPct val="115000"/>
              </a:lnSpc>
              <a:spcAft>
                <a:spcPts val="800"/>
              </a:spcAft>
            </a:pPr>
            <a:r>
              <a:rPr lang="fr-FR" sz="1800" kern="0" dirty="0">
                <a:solidFill>
                  <a:srgbClr val="000000"/>
                </a:solidFill>
                <a:effectLst/>
                <a:ea typeface="ArialMT"/>
                <a:cs typeface="Times New Roman" panose="02020603050405020304" pitchFamily="18" charset="0"/>
              </a:rPr>
              <a:t>Deuxième participation aux phase finales du Championnats de France pour 2 jeunes du club.</a:t>
            </a:r>
            <a:endParaRPr lang="fr-FR"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20416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199" y="1534675"/>
            <a:ext cx="9829800" cy="4400415"/>
          </a:xfrm>
        </p:spPr>
        <p:txBody>
          <a:bodyPr>
            <a:normAutofit/>
          </a:bodyPr>
          <a:lstStyle/>
          <a:p>
            <a:r>
              <a:rPr lang="fr-FR" sz="2400" b="1" dirty="0"/>
              <a:t>Commission Jeunes</a:t>
            </a:r>
          </a:p>
          <a:p>
            <a:pPr lvl="1"/>
            <a:endParaRPr lang="fr-FR" sz="1600" dirty="0"/>
          </a:p>
        </p:txBody>
      </p:sp>
      <p:pic>
        <p:nvPicPr>
          <p:cNvPr id="6" name="Picture 1" descr="A graph of different colored squares&#10;&#10;Description automatically generated">
            <a:extLst>
              <a:ext uri="{FF2B5EF4-FFF2-40B4-BE49-F238E27FC236}">
                <a16:creationId xmlns:a16="http://schemas.microsoft.com/office/drawing/2014/main" id="{A942509A-0B6B-6E00-2E18-F83C83A95B53}"/>
              </a:ext>
            </a:extLst>
          </p:cNvPr>
          <p:cNvPicPr>
            <a:picLocks noChangeAspect="1"/>
          </p:cNvPicPr>
          <p:nvPr/>
        </p:nvPicPr>
        <p:blipFill>
          <a:blip r:embed="rId6"/>
          <a:stretch>
            <a:fillRect/>
          </a:stretch>
        </p:blipFill>
        <p:spPr>
          <a:xfrm>
            <a:off x="152398" y="2371725"/>
            <a:ext cx="5327808" cy="3105150"/>
          </a:xfrm>
          <a:prstGeom prst="rect">
            <a:avLst/>
          </a:prstGeom>
        </p:spPr>
      </p:pic>
      <p:sp>
        <p:nvSpPr>
          <p:cNvPr id="9" name="ZoneTexte 8">
            <a:extLst>
              <a:ext uri="{FF2B5EF4-FFF2-40B4-BE49-F238E27FC236}">
                <a16:creationId xmlns:a16="http://schemas.microsoft.com/office/drawing/2014/main" id="{C94E93A7-9528-998C-8D08-5C59CF3155E4}"/>
              </a:ext>
            </a:extLst>
          </p:cNvPr>
          <p:cNvSpPr txBox="1"/>
          <p:nvPr/>
        </p:nvSpPr>
        <p:spPr>
          <a:xfrm>
            <a:off x="5480206" y="1690688"/>
            <a:ext cx="6379299" cy="4708725"/>
          </a:xfrm>
          <a:prstGeom prst="rect">
            <a:avLst/>
          </a:prstGeom>
          <a:noFill/>
        </p:spPr>
        <p:txBody>
          <a:bodyPr wrap="square">
            <a:spAutoFit/>
          </a:bodyPr>
          <a:lstStyle/>
          <a:p>
            <a:pPr algn="just">
              <a:lnSpc>
                <a:spcPct val="115000"/>
              </a:lnSpc>
              <a:spcAft>
                <a:spcPts val="800"/>
              </a:spcAft>
            </a:pPr>
            <a:r>
              <a:rPr lang="fr-FR" sz="1600" kern="0" dirty="0">
                <a:solidFill>
                  <a:srgbClr val="000000"/>
                </a:solidFill>
                <a:effectLst/>
                <a:ea typeface="ArialMT"/>
                <a:cs typeface="Times New Roman" panose="02020603050405020304" pitchFamily="18" charset="0"/>
              </a:rPr>
              <a:t>Cette année, la restructuration de la partie « Jeunes » s’est poursuivie via plusieurs actions:</a:t>
            </a:r>
            <a:endParaRPr lang="fr-FR" sz="1600" kern="100" dirty="0">
              <a:effectLst/>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kern="0" dirty="0">
                <a:solidFill>
                  <a:srgbClr val="000000"/>
                </a:solidFill>
                <a:effectLst/>
                <a:ea typeface="ArialMT"/>
                <a:cs typeface="Times New Roman" panose="02020603050405020304" pitchFamily="18" charset="0"/>
              </a:rPr>
              <a:t>Réorganisation de la commission autour d’un nouveau responsable </a:t>
            </a:r>
            <a:endParaRPr lang="fr-FR" sz="1600" kern="100" dirty="0">
              <a:effectLst/>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kern="0" dirty="0">
                <a:solidFill>
                  <a:srgbClr val="000000"/>
                </a:solidFill>
                <a:effectLst/>
                <a:ea typeface="ArialMT"/>
                <a:cs typeface="Times New Roman" panose="02020603050405020304" pitchFamily="18" charset="0"/>
              </a:rPr>
              <a:t>Implication de bénévoles (parents et jeunes) afin de pallier aux contraintes de planning de formation des entraineurs (chaleureux remerciements à Suzanne, Julian et Sacha)</a:t>
            </a:r>
            <a:endParaRPr lang="fr-FR" sz="1600" kern="100" dirty="0">
              <a:effectLst/>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kern="0" dirty="0">
                <a:solidFill>
                  <a:srgbClr val="000000"/>
                </a:solidFill>
                <a:effectLst/>
                <a:ea typeface="ArialMT"/>
                <a:cs typeface="Times New Roman" panose="02020603050405020304" pitchFamily="18" charset="0"/>
              </a:rPr>
              <a:t>Efforts sur la communication avec les parents, amélioration de la procédure d’inscription aux tournois, de l’accompagnement des jeunes lors des compétitions et coaching sur les rencontres (mention spéciale à Morgan)</a:t>
            </a:r>
            <a:endParaRPr lang="fr-FR" sz="1600" kern="100" dirty="0">
              <a:effectLst/>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600" kern="0" dirty="0">
                <a:solidFill>
                  <a:srgbClr val="000000"/>
                </a:solidFill>
                <a:effectLst/>
                <a:ea typeface="ArialMT"/>
                <a:cs typeface="Times New Roman" panose="02020603050405020304" pitchFamily="18" charset="0"/>
              </a:rPr>
              <a:t>Effort particulier sur le passage des « plumes » afin de matérialiser les acquis de formation, une </a:t>
            </a:r>
            <a:r>
              <a:rPr lang="fr-FR" sz="1600" kern="0" dirty="0">
                <a:effectLst/>
                <a:ea typeface="ArialMT"/>
                <a:cs typeface="Times New Roman" panose="02020603050405020304" pitchFamily="18" charset="0"/>
              </a:rPr>
              <a:t>cinquantaine </a:t>
            </a:r>
            <a:r>
              <a:rPr lang="fr-FR" sz="1600" kern="0" dirty="0">
                <a:solidFill>
                  <a:srgbClr val="000000"/>
                </a:solidFill>
                <a:effectLst/>
                <a:ea typeface="ArialMT"/>
                <a:cs typeface="Times New Roman" panose="02020603050405020304" pitchFamily="18" charset="0"/>
              </a:rPr>
              <a:t>de jeunes ont ainsi pu passer les différents niveaux cette année sur les différents créneaux d’entrainement</a:t>
            </a:r>
            <a:endParaRPr lang="fr-FR" sz="1600" kern="100" dirty="0">
              <a:effectLst/>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fr-FR" sz="1600" kern="0" dirty="0">
                <a:solidFill>
                  <a:srgbClr val="000000"/>
                </a:solidFill>
                <a:effectLst/>
                <a:ea typeface="ArialMT"/>
                <a:cs typeface="Times New Roman" panose="02020603050405020304" pitchFamily="18" charset="0"/>
              </a:rPr>
              <a:t>Formation de trois entraîneurs via l’obtention du MODEF pour deux et de l’EB1 pour l’autre.</a:t>
            </a:r>
            <a:endParaRPr lang="fr-FR" sz="16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329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199" y="1534675"/>
            <a:ext cx="9829800" cy="4400415"/>
          </a:xfrm>
        </p:spPr>
        <p:txBody>
          <a:bodyPr>
            <a:normAutofit/>
          </a:bodyPr>
          <a:lstStyle/>
          <a:p>
            <a:r>
              <a:rPr lang="fr-FR" sz="2400" b="1" dirty="0"/>
              <a:t>Commission Jeunes</a:t>
            </a:r>
          </a:p>
          <a:p>
            <a:pPr lvl="1"/>
            <a:endParaRPr lang="fr-FR" sz="1600" dirty="0"/>
          </a:p>
        </p:txBody>
      </p:sp>
      <p:sp>
        <p:nvSpPr>
          <p:cNvPr id="4" name="ZoneTexte 3">
            <a:extLst>
              <a:ext uri="{FF2B5EF4-FFF2-40B4-BE49-F238E27FC236}">
                <a16:creationId xmlns:a16="http://schemas.microsoft.com/office/drawing/2014/main" id="{40B4573B-CC2F-FBD6-483F-89ED5E7CAA1F}"/>
              </a:ext>
            </a:extLst>
          </p:cNvPr>
          <p:cNvSpPr txBox="1"/>
          <p:nvPr/>
        </p:nvSpPr>
        <p:spPr>
          <a:xfrm>
            <a:off x="838198" y="2356931"/>
            <a:ext cx="10420352" cy="3259097"/>
          </a:xfrm>
          <a:prstGeom prst="rect">
            <a:avLst/>
          </a:prstGeom>
          <a:noFill/>
        </p:spPr>
        <p:txBody>
          <a:bodyPr wrap="square">
            <a:spAutoFit/>
          </a:bodyPr>
          <a:lstStyle/>
          <a:p>
            <a:pPr marL="285750" lvl="0" indent="-285750" algn="just">
              <a:lnSpc>
                <a:spcPct val="115000"/>
              </a:lnSpc>
              <a:buFont typeface="Wingdings" panose="05000000000000000000" pitchFamily="2" charset="2"/>
              <a:buChar char="Ø"/>
            </a:pPr>
            <a:r>
              <a:rPr lang="fr-FR" sz="1800" kern="0" dirty="0">
                <a:solidFill>
                  <a:srgbClr val="000000"/>
                </a:solidFill>
                <a:effectLst/>
                <a:ea typeface="ArialMT"/>
                <a:cs typeface="Times New Roman" panose="02020603050405020304" pitchFamily="18" charset="0"/>
              </a:rPr>
              <a:t>Participation de 2 jeunes aux Championnats de France Jeunes 2024 : Amandine et Océane.</a:t>
            </a:r>
            <a:endParaRPr lang="fr-FR" kern="100" dirty="0">
              <a:ea typeface="ArialMT"/>
              <a:cs typeface="Times New Roman" panose="02020603050405020304" pitchFamily="18" charset="0"/>
            </a:endParaRPr>
          </a:p>
          <a:p>
            <a:pPr marL="285750" lvl="0" indent="-285750" algn="just">
              <a:lnSpc>
                <a:spcPct val="115000"/>
              </a:lnSpc>
              <a:buFont typeface="Wingdings" panose="05000000000000000000" pitchFamily="2" charset="2"/>
              <a:buChar char="Ø"/>
            </a:pPr>
            <a:r>
              <a:rPr lang="fr-FR" sz="1800" kern="0" dirty="0">
                <a:solidFill>
                  <a:srgbClr val="000000"/>
                </a:solidFill>
                <a:effectLst/>
                <a:ea typeface="ArialMT"/>
                <a:cs typeface="Times New Roman" panose="02020603050405020304" pitchFamily="18" charset="0"/>
              </a:rPr>
              <a:t>Participations aux interclubs Jeunes 2024 avec des résultats significatifs : 4 équipes engagées, 3 en finales départementales, 2 qualifications aux phases régionales prévues mi-Juin</a:t>
            </a:r>
            <a:endParaRPr lang="fr-FR" kern="100" dirty="0">
              <a:ea typeface="ArialMT"/>
              <a:cs typeface="Times New Roman" panose="02020603050405020304" pitchFamily="18" charset="0"/>
            </a:endParaRPr>
          </a:p>
          <a:p>
            <a:pPr marL="285750" lvl="0" indent="-285750" algn="just">
              <a:lnSpc>
                <a:spcPct val="115000"/>
              </a:lnSpc>
              <a:buFont typeface="Wingdings" panose="05000000000000000000" pitchFamily="2" charset="2"/>
              <a:buChar char="Ø"/>
            </a:pPr>
            <a:r>
              <a:rPr lang="fr-FR" sz="1800" kern="0" dirty="0">
                <a:solidFill>
                  <a:srgbClr val="000000"/>
                </a:solidFill>
                <a:effectLst/>
                <a:ea typeface="Arial-BoldMT"/>
                <a:cs typeface="Times New Roman" panose="02020603050405020304" pitchFamily="18" charset="0"/>
              </a:rPr>
              <a:t>Organisation d’un GPJ à Marseille, Plus de 100 jeunes participants de 19 Clubs différents et de beaux résultats pour nos jeunes. Remerciements aux commissions tournois &amp; communication ainsi qu’à tous les bénévoles du club et des parents qui ont fait de cet évènement une belle réussite.</a:t>
            </a:r>
            <a:endParaRPr lang="fr-FR" kern="100" dirty="0">
              <a:ea typeface="Arial-BoldMT"/>
              <a:cs typeface="Times New Roman" panose="02020603050405020304" pitchFamily="18" charset="0"/>
            </a:endParaRPr>
          </a:p>
          <a:p>
            <a:pPr marL="285750" lvl="0" indent="-285750" algn="just">
              <a:lnSpc>
                <a:spcPct val="115000"/>
              </a:lnSpc>
              <a:buFont typeface="Wingdings" panose="05000000000000000000" pitchFamily="2" charset="2"/>
              <a:buChar char="Ø"/>
            </a:pPr>
            <a:r>
              <a:rPr lang="fr-FR" sz="1800" kern="0" dirty="0">
                <a:solidFill>
                  <a:srgbClr val="000000"/>
                </a:solidFill>
                <a:effectLst/>
                <a:ea typeface="ArialMT"/>
                <a:cs typeface="Times New Roman" panose="02020603050405020304" pitchFamily="18" charset="0"/>
              </a:rPr>
              <a:t>Meilleure représentation sur les tournois jeunes : 30 jeunes ont ainsi porté les couleurs du club, dont la moitié pour la première fois cette année.</a:t>
            </a:r>
            <a:endParaRPr lang="fr-FR" kern="100" dirty="0">
              <a:ea typeface="ArialMT"/>
              <a:cs typeface="Times New Roman" panose="02020603050405020304" pitchFamily="18" charset="0"/>
            </a:endParaRPr>
          </a:p>
          <a:p>
            <a:pPr marL="285750" lvl="0" indent="-285750" algn="just">
              <a:lnSpc>
                <a:spcPct val="115000"/>
              </a:lnSpc>
              <a:buFont typeface="Wingdings" panose="05000000000000000000" pitchFamily="2" charset="2"/>
              <a:buChar char="Ø"/>
            </a:pPr>
            <a:r>
              <a:rPr lang="fr-FR" sz="1800" kern="0" dirty="0">
                <a:solidFill>
                  <a:srgbClr val="000000"/>
                </a:solidFill>
                <a:effectLst/>
                <a:ea typeface="ArialMT"/>
                <a:cs typeface="Times New Roman" panose="02020603050405020304" pitchFamily="18" charset="0"/>
              </a:rPr>
              <a:t>Participation aux Interclub adultes de 3 Jeunes dans les équipes N3, PN, R1 et D1</a:t>
            </a:r>
            <a:endParaRPr lang="fr-FR" kern="100" dirty="0">
              <a:ea typeface="ArialMT"/>
              <a:cs typeface="Times New Roman" panose="02020603050405020304" pitchFamily="18" charset="0"/>
            </a:endParaRPr>
          </a:p>
          <a:p>
            <a:pPr marL="285750" lvl="0" indent="-285750" algn="just">
              <a:lnSpc>
                <a:spcPct val="115000"/>
              </a:lnSpc>
              <a:buFont typeface="Wingdings" panose="05000000000000000000" pitchFamily="2" charset="2"/>
              <a:buChar char="Ø"/>
            </a:pPr>
            <a:r>
              <a:rPr lang="fr-FR" sz="1800" kern="0" dirty="0">
                <a:solidFill>
                  <a:srgbClr val="000000"/>
                </a:solidFill>
                <a:effectLst/>
                <a:ea typeface="ArialMT"/>
                <a:cs typeface="Times New Roman" panose="02020603050405020304" pitchFamily="18" charset="0"/>
              </a:rPr>
              <a:t>Première participation aux tournois adultes pour 4 Jeunes</a:t>
            </a:r>
            <a:endParaRPr lang="fr-FR"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05742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198" y="1468000"/>
            <a:ext cx="9829800" cy="4400415"/>
          </a:xfrm>
        </p:spPr>
        <p:txBody>
          <a:bodyPr>
            <a:normAutofit/>
          </a:bodyPr>
          <a:lstStyle/>
          <a:p>
            <a:r>
              <a:rPr lang="fr-FR" sz="2400" b="1" dirty="0"/>
              <a:t>Commission Jeunes</a:t>
            </a:r>
          </a:p>
          <a:p>
            <a:endParaRPr lang="fr-FR" sz="2000" b="1" u="sng" dirty="0"/>
          </a:p>
          <a:p>
            <a:pPr marL="0" indent="0">
              <a:buNone/>
            </a:pPr>
            <a:r>
              <a:rPr lang="fr-FR" sz="2000" b="1" u="sng" dirty="0"/>
              <a:t>Perspectives pour la saison prochaine</a:t>
            </a:r>
          </a:p>
        </p:txBody>
      </p:sp>
      <p:sp>
        <p:nvSpPr>
          <p:cNvPr id="4" name="ZoneTexte 3">
            <a:extLst>
              <a:ext uri="{FF2B5EF4-FFF2-40B4-BE49-F238E27FC236}">
                <a16:creationId xmlns:a16="http://schemas.microsoft.com/office/drawing/2014/main" id="{40B4573B-CC2F-FBD6-483F-89ED5E7CAA1F}"/>
              </a:ext>
            </a:extLst>
          </p:cNvPr>
          <p:cNvSpPr txBox="1"/>
          <p:nvPr/>
        </p:nvSpPr>
        <p:spPr>
          <a:xfrm>
            <a:off x="838198" y="2793563"/>
            <a:ext cx="10315577" cy="2765116"/>
          </a:xfrm>
          <a:prstGeom prst="rect">
            <a:avLst/>
          </a:prstGeom>
          <a:noFill/>
        </p:spPr>
        <p:txBody>
          <a:bodyPr wrap="square">
            <a:spAutoFit/>
          </a:bodyPr>
          <a:lstStyle/>
          <a:p>
            <a:pPr>
              <a:lnSpc>
                <a:spcPct val="115000"/>
              </a:lnSpc>
              <a:spcBef>
                <a:spcPts val="800"/>
              </a:spcBef>
              <a:spcAft>
                <a:spcPts val="400"/>
              </a:spcAft>
            </a:pPr>
            <a:r>
              <a:rPr lang="fr-FR" sz="1800" b="1" kern="100" dirty="0">
                <a:solidFill>
                  <a:srgbClr val="0F4761"/>
                </a:solidFill>
                <a:effectLst/>
                <a:ea typeface="Arial-BoldMT"/>
                <a:cs typeface="Times New Roman" panose="02020603050405020304" pitchFamily="18" charset="0"/>
              </a:rPr>
              <a:t>Création du collectif “Perfectionnement”</a:t>
            </a:r>
            <a:endParaRPr lang="fr-FR" b="1" kern="100" dirty="0">
              <a:solidFill>
                <a:srgbClr val="0F4761"/>
              </a:solidFill>
              <a:ea typeface="Arial-BoldMT"/>
              <a:cs typeface="Times New Roman" panose="02020603050405020304" pitchFamily="18" charset="0"/>
            </a:endParaRPr>
          </a:p>
          <a:p>
            <a:pPr>
              <a:lnSpc>
                <a:spcPct val="115000"/>
              </a:lnSpc>
              <a:spcBef>
                <a:spcPts val="800"/>
              </a:spcBef>
              <a:spcAft>
                <a:spcPts val="400"/>
              </a:spcAft>
            </a:pPr>
            <a:r>
              <a:rPr lang="fr-FR" sz="1800" kern="0" dirty="0">
                <a:solidFill>
                  <a:srgbClr val="222222"/>
                </a:solidFill>
                <a:effectLst/>
                <a:ea typeface="ArialMT"/>
                <a:cs typeface="Times New Roman" panose="02020603050405020304" pitchFamily="18" charset="0"/>
              </a:rPr>
              <a:t>Afin de compléter l’offre de formation, mise en place du collectifs « Perfectionnement » qui reprendra la totalité des créneaux jeunes hors Collectifs Avenirs et Elite. </a:t>
            </a:r>
            <a:endParaRPr lang="fr-FR" kern="100" dirty="0">
              <a:ea typeface="ArialMT"/>
              <a:cs typeface="Times New Roman" panose="02020603050405020304" pitchFamily="18" charset="0"/>
            </a:endParaRPr>
          </a:p>
          <a:p>
            <a:pPr>
              <a:lnSpc>
                <a:spcPct val="115000"/>
              </a:lnSpc>
              <a:spcBef>
                <a:spcPts val="800"/>
              </a:spcBef>
              <a:spcAft>
                <a:spcPts val="400"/>
              </a:spcAft>
            </a:pPr>
            <a:r>
              <a:rPr lang="fr-FR" sz="1800" kern="0" dirty="0">
                <a:solidFill>
                  <a:srgbClr val="222222"/>
                </a:solidFill>
                <a:effectLst/>
                <a:ea typeface="ArialMT"/>
                <a:cs typeface="Times New Roman" panose="02020603050405020304" pitchFamily="18" charset="0"/>
              </a:rPr>
              <a:t>L’ambition est de proposer une meilleure qualité d’apprentissage au travers d’un engagement mutuel, intégration de tous les jeunes à la stratégie pédagogique des collectifs, passerelle vers le collectif Avenir.</a:t>
            </a:r>
            <a:endParaRPr lang="fr-FR" kern="100" dirty="0">
              <a:ea typeface="ArialMT"/>
              <a:cs typeface="Times New Roman" panose="02020603050405020304" pitchFamily="18" charset="0"/>
            </a:endParaRPr>
          </a:p>
          <a:p>
            <a:pPr>
              <a:lnSpc>
                <a:spcPct val="115000"/>
              </a:lnSpc>
              <a:spcBef>
                <a:spcPts val="800"/>
              </a:spcBef>
              <a:spcAft>
                <a:spcPts val="400"/>
              </a:spcAft>
            </a:pPr>
            <a:r>
              <a:rPr lang="fr-FR" sz="1800" kern="0" dirty="0">
                <a:solidFill>
                  <a:srgbClr val="222222"/>
                </a:solidFill>
                <a:effectLst/>
                <a:ea typeface="ArialMT"/>
                <a:cs typeface="Times New Roman" panose="02020603050405020304" pitchFamily="18" charset="0"/>
              </a:rPr>
              <a:t>Une exigence nouvelle quant à l’assiduité sur les créneaux et un minimum requis sur les équipements personnel sera demandé afin de ne pas </a:t>
            </a:r>
            <a:r>
              <a:rPr lang="fr-FR" sz="1800" kern="0" dirty="0" err="1">
                <a:solidFill>
                  <a:srgbClr val="222222"/>
                </a:solidFill>
                <a:effectLst/>
                <a:ea typeface="ArialMT"/>
                <a:cs typeface="Times New Roman" panose="02020603050405020304" pitchFamily="18" charset="0"/>
              </a:rPr>
              <a:t>niveller</a:t>
            </a:r>
            <a:r>
              <a:rPr lang="fr-FR" sz="1800" kern="0" dirty="0">
                <a:solidFill>
                  <a:srgbClr val="222222"/>
                </a:solidFill>
                <a:effectLst/>
                <a:ea typeface="ArialMT"/>
                <a:cs typeface="Times New Roman" panose="02020603050405020304" pitchFamily="18" charset="0"/>
              </a:rPr>
              <a:t> vers le bas les jeunes qui souhaitent s’investir et progresser.</a:t>
            </a:r>
            <a:endParaRPr lang="fr-FR"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09678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1258975534"/>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En préambule</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fontScale="92500" lnSpcReduction="20000"/>
          </a:bodyPr>
          <a:lstStyle/>
          <a:p>
            <a:pPr marL="0" indent="0">
              <a:buNone/>
            </a:pPr>
            <a:r>
              <a:rPr lang="fr-FR" sz="2400" u="sng" dirty="0"/>
              <a:t>Rappel du projet du club voté lors des deux dernières Assemblées Générales</a:t>
            </a:r>
          </a:p>
          <a:p>
            <a:pPr marL="0" indent="0">
              <a:buNone/>
            </a:pPr>
            <a:endParaRPr lang="fr-FR" sz="2400" u="sng" dirty="0"/>
          </a:p>
          <a:p>
            <a:pPr>
              <a:buFont typeface="Wingdings" panose="05000000000000000000" pitchFamily="2" charset="2"/>
              <a:buChar char="Ø"/>
            </a:pPr>
            <a:r>
              <a:rPr lang="fr-FR" sz="2400" dirty="0"/>
              <a:t>Toutes nos décisions sont prises autour du respect de ce projet club</a:t>
            </a:r>
          </a:p>
          <a:p>
            <a:pPr>
              <a:buFont typeface="Wingdings" panose="05000000000000000000" pitchFamily="2" charset="2"/>
              <a:buChar char="Ø"/>
            </a:pPr>
            <a:r>
              <a:rPr lang="fr-FR" sz="2400" dirty="0"/>
              <a:t>Il se décline autour de 3 axes majeurs : </a:t>
            </a:r>
          </a:p>
          <a:p>
            <a:pPr marL="0" indent="0">
              <a:buNone/>
            </a:pPr>
            <a:endParaRPr lang="fr-FR" dirty="0"/>
          </a:p>
          <a:p>
            <a:pPr marL="0" indent="0">
              <a:buNone/>
            </a:pPr>
            <a:r>
              <a:rPr lang="fr-FR" sz="2400" b="1" u="sng" dirty="0"/>
              <a:t>« Améliorer durablement les performances de la section à travers une politique de développement de l’école de jeunes, de professionnalisation et de cohésion club »</a:t>
            </a:r>
          </a:p>
          <a:p>
            <a:pPr marL="0" indent="0">
              <a:buNone/>
            </a:pPr>
            <a:endParaRPr lang="fr-FR" dirty="0"/>
          </a:p>
          <a:p>
            <a:pPr>
              <a:buFont typeface="Wingdings" panose="05000000000000000000" pitchFamily="2" charset="2"/>
              <a:buChar char="Ø"/>
            </a:pPr>
            <a:r>
              <a:rPr lang="fr-FR" sz="2400" dirty="0"/>
              <a:t>Projet voté pour les années 2022 à 2026.</a:t>
            </a:r>
          </a:p>
          <a:p>
            <a:pPr>
              <a:buFont typeface="Wingdings" panose="05000000000000000000" pitchFamily="2" charset="2"/>
              <a:buChar char="Ø"/>
            </a:pPr>
            <a:r>
              <a:rPr lang="fr-FR" sz="2400" dirty="0"/>
              <a:t>Travail à commencer pour présenter un nouveau projet d’ici à 2025 pour les prochaines années … Une grande partie de notre projet club a déjà été réalisée à ce jour.</a:t>
            </a:r>
          </a:p>
          <a:p>
            <a:pPr>
              <a:buFont typeface="Wingdings" panose="05000000000000000000" pitchFamily="2" charset="2"/>
              <a:buChar char="Ø"/>
            </a:pPr>
            <a:r>
              <a:rPr lang="fr-FR" sz="2400" dirty="0"/>
              <a:t>Projet à retrouver sur notre site internet : Vie du club.</a:t>
            </a:r>
          </a:p>
          <a:p>
            <a:pPr marL="0" indent="0">
              <a:buNone/>
            </a:pPr>
            <a:endParaRPr lang="fr-FR" dirty="0"/>
          </a:p>
          <a:p>
            <a:endParaRPr lang="fr-FR" dirty="0"/>
          </a:p>
          <a:p>
            <a:pPr marL="0" indent="0">
              <a:buNone/>
            </a:pPr>
            <a:endParaRPr lang="fr-FR" dirty="0"/>
          </a:p>
        </p:txBody>
      </p:sp>
    </p:spTree>
    <p:extLst>
      <p:ext uri="{BB962C8B-B14F-4D97-AF65-F5344CB8AC3E}">
        <p14:creationId xmlns:p14="http://schemas.microsoft.com/office/powerpoint/2010/main" val="3916814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lnSpcReduction="10000"/>
          </a:bodyPr>
          <a:lstStyle/>
          <a:p>
            <a:r>
              <a:rPr lang="fr-FR" sz="2400" b="1" dirty="0"/>
              <a:t>Commission Jeunes</a:t>
            </a:r>
          </a:p>
          <a:p>
            <a:endParaRPr lang="fr-FR" sz="2400" b="1" dirty="0"/>
          </a:p>
          <a:p>
            <a:pPr marL="0" indent="0" algn="just">
              <a:buNone/>
            </a:pPr>
            <a:r>
              <a:rPr lang="fr-FR" sz="2000" b="1" u="sng" dirty="0"/>
              <a:t>Perspectives pour la saison prochaine</a:t>
            </a:r>
          </a:p>
          <a:p>
            <a:pPr algn="just">
              <a:lnSpc>
                <a:spcPct val="115000"/>
              </a:lnSpc>
              <a:spcBef>
                <a:spcPts val="800"/>
              </a:spcBef>
              <a:spcAft>
                <a:spcPts val="400"/>
              </a:spcAft>
            </a:pPr>
            <a:r>
              <a:rPr lang="fr-FR" sz="1800" b="1" kern="100" dirty="0">
                <a:solidFill>
                  <a:srgbClr val="0F4761"/>
                </a:solidFill>
                <a:effectLst/>
                <a:ea typeface="Arial-BoldMT"/>
                <a:cs typeface="Times New Roman" panose="02020603050405020304" pitchFamily="18" charset="0"/>
              </a:rPr>
              <a:t>Attention portée aux </a:t>
            </a:r>
            <a:r>
              <a:rPr lang="fr-FR" sz="1800" b="1" kern="100" dirty="0" err="1">
                <a:solidFill>
                  <a:srgbClr val="0F4761"/>
                </a:solidFill>
                <a:effectLst/>
                <a:ea typeface="Arial-BoldMT"/>
                <a:cs typeface="Times New Roman" panose="02020603050405020304" pitchFamily="18" charset="0"/>
              </a:rPr>
              <a:t>Minibads</a:t>
            </a:r>
            <a:r>
              <a:rPr lang="fr-FR" sz="1800" b="1" kern="100" dirty="0">
                <a:solidFill>
                  <a:srgbClr val="0F4761"/>
                </a:solidFill>
                <a:effectLst/>
                <a:ea typeface="Arial-BoldMT"/>
                <a:cs typeface="Times New Roman" panose="02020603050405020304" pitchFamily="18" charset="0"/>
              </a:rPr>
              <a:t> et Poussins</a:t>
            </a:r>
          </a:p>
          <a:p>
            <a:pPr marL="0" indent="0" algn="just">
              <a:lnSpc>
                <a:spcPct val="115000"/>
              </a:lnSpc>
              <a:spcBef>
                <a:spcPts val="800"/>
              </a:spcBef>
              <a:spcAft>
                <a:spcPts val="400"/>
              </a:spcAft>
              <a:buNone/>
            </a:pPr>
            <a:r>
              <a:rPr lang="fr-FR" sz="1800" kern="0" dirty="0">
                <a:solidFill>
                  <a:srgbClr val="000000"/>
                </a:solidFill>
                <a:effectLst/>
                <a:ea typeface="ArialMT"/>
                <a:cs typeface="Times New Roman" panose="02020603050405020304" pitchFamily="18" charset="0"/>
              </a:rPr>
              <a:t>Comme montré précédemment, il serait pertinent d’accorder de l’attention aux catégories Minibad et Poussin afin de maintenir un vivier de jeunes dans les catégories supérieures dans les prochaines années. En complément de ce qu’il se met en place au niveau du club (passage formalisé de plumes, utilisation des livrets, collectif Perfectionnement et Avenir, etc…)</a:t>
            </a:r>
            <a:endParaRPr lang="fr-FR" sz="1800" kern="100" dirty="0">
              <a:effectLst/>
              <a:ea typeface="Aptos" panose="020B0004020202020204" pitchFamily="34" charset="0"/>
              <a:cs typeface="Times New Roman" panose="02020603050405020304" pitchFamily="18" charset="0"/>
            </a:endParaRPr>
          </a:p>
          <a:p>
            <a:pPr algn="just">
              <a:lnSpc>
                <a:spcPct val="115000"/>
              </a:lnSpc>
              <a:spcBef>
                <a:spcPts val="800"/>
              </a:spcBef>
              <a:spcAft>
                <a:spcPts val="400"/>
              </a:spcAft>
            </a:pPr>
            <a:r>
              <a:rPr lang="fr-FR" sz="1800" b="1" kern="100" dirty="0">
                <a:solidFill>
                  <a:srgbClr val="0F4761"/>
                </a:solidFill>
                <a:effectLst/>
                <a:ea typeface="ArialMT"/>
                <a:cs typeface="Times New Roman" panose="02020603050405020304" pitchFamily="18" charset="0"/>
              </a:rPr>
              <a:t>Visibilité départementale</a:t>
            </a:r>
            <a:endParaRPr lang="fr-FR" sz="1800" b="1" kern="100" dirty="0">
              <a:solidFill>
                <a:srgbClr val="0F4761"/>
              </a:solidFill>
              <a:effectLst/>
              <a:ea typeface="Times New Roman" panose="02020603050405020304" pitchFamily="18" charset="0"/>
              <a:cs typeface="Times New Roman" panose="02020603050405020304" pitchFamily="18" charset="0"/>
            </a:endParaRPr>
          </a:p>
          <a:p>
            <a:pPr marL="0" indent="0" algn="just">
              <a:lnSpc>
                <a:spcPct val="115000"/>
              </a:lnSpc>
              <a:spcAft>
                <a:spcPts val="800"/>
              </a:spcAft>
              <a:buNone/>
            </a:pPr>
            <a:r>
              <a:rPr lang="fr-FR" sz="1800" kern="0" dirty="0">
                <a:solidFill>
                  <a:srgbClr val="000000"/>
                </a:solidFill>
                <a:effectLst/>
                <a:ea typeface="ArialMT"/>
                <a:cs typeface="Times New Roman" panose="02020603050405020304" pitchFamily="18" charset="0"/>
              </a:rPr>
              <a:t>Fort du succès de l’organisation du GPJ cette année, il serait judicieux d’intensifier nos efforts afin de proposer l’organisation d’un GPJ pour la saison 2024/2025 ainsi qu’un plateau Minibad.</a:t>
            </a:r>
            <a:endParaRPr lang="fr-FR" sz="1800" kern="100" dirty="0">
              <a:effectLst/>
              <a:ea typeface="Aptos" panose="020B0004020202020204" pitchFamily="34" charset="0"/>
              <a:cs typeface="Times New Roman" panose="02020603050405020304" pitchFamily="18" charset="0"/>
            </a:endParaRPr>
          </a:p>
          <a:p>
            <a:pPr marL="0" indent="0">
              <a:buNone/>
            </a:pPr>
            <a:endParaRPr lang="fr-FR" sz="2000" b="1" u="sng" dirty="0"/>
          </a:p>
          <a:p>
            <a:endParaRPr lang="fr-FR" sz="2400" b="1" dirty="0"/>
          </a:p>
          <a:p>
            <a:pPr lvl="1"/>
            <a:endParaRPr lang="fr-FR" sz="1600" dirty="0"/>
          </a:p>
          <a:p>
            <a:pPr marL="457200" lvl="1" indent="0">
              <a:buNone/>
            </a:pPr>
            <a:endParaRPr lang="fr-FR" sz="1600" dirty="0"/>
          </a:p>
        </p:txBody>
      </p:sp>
    </p:spTree>
    <p:extLst>
      <p:ext uri="{BB962C8B-B14F-4D97-AF65-F5344CB8AC3E}">
        <p14:creationId xmlns:p14="http://schemas.microsoft.com/office/powerpoint/2010/main" val="3092435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706170" y="1502875"/>
            <a:ext cx="10515600" cy="5260063"/>
          </a:xfrm>
        </p:spPr>
        <p:txBody>
          <a:bodyPr>
            <a:normAutofit fontScale="77500" lnSpcReduction="20000"/>
          </a:bodyPr>
          <a:lstStyle/>
          <a:p>
            <a:r>
              <a:rPr lang="fr-FR" sz="2400" b="1" dirty="0"/>
              <a:t>Commission Communication</a:t>
            </a:r>
          </a:p>
          <a:p>
            <a:pPr marL="0" indent="0">
              <a:buNone/>
            </a:pPr>
            <a:endParaRPr lang="fr-FR" sz="2400" b="1" dirty="0"/>
          </a:p>
          <a:p>
            <a:pPr marL="0" indent="0">
              <a:buNone/>
            </a:pPr>
            <a:r>
              <a:rPr lang="fr-FR" sz="2400" b="1" u="sng" dirty="0"/>
              <a:t>Bilan sur les mails envoyés par la commission</a:t>
            </a:r>
          </a:p>
          <a:p>
            <a:pPr marL="0" indent="0">
              <a:buNone/>
            </a:pPr>
            <a:endParaRPr lang="fr-FR" sz="2400" b="1" dirty="0"/>
          </a:p>
          <a:p>
            <a:pPr lvl="0">
              <a:buFont typeface="Wingdings" panose="05000000000000000000" pitchFamily="2" charset="2"/>
              <a:buChar char="Ø"/>
            </a:pPr>
            <a:r>
              <a:rPr lang="fr-FR" sz="1800" b="1" dirty="0">
                <a:effectLst/>
                <a:latin typeface="Calibri" panose="020F0502020204030204" pitchFamily="34" charset="0"/>
                <a:ea typeface="Calibri" panose="020F0502020204030204" pitchFamily="34" charset="0"/>
                <a:cs typeface="Times New Roman" panose="02020603050405020304" pitchFamily="18" charset="0"/>
              </a:rPr>
              <a:t>de 700 mails échangés</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dirty="0">
                <a:effectLst/>
                <a:latin typeface="Calibri" panose="020F0502020204030204" pitchFamily="34" charset="0"/>
                <a:ea typeface="Calibri" panose="020F0502020204030204" pitchFamily="34" charset="0"/>
                <a:cs typeface="Times New Roman" panose="02020603050405020304" pitchFamily="18" charset="0"/>
              </a:rPr>
              <a:t>depuis août 2023</a:t>
            </a:r>
          </a:p>
          <a:p>
            <a:pPr marL="0" lvl="0" indent="0">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Dont + de </a:t>
            </a:r>
            <a:r>
              <a:rPr lang="fr-FR" sz="1600" b="1" dirty="0">
                <a:effectLst/>
                <a:latin typeface="Calibri" panose="020F0502020204030204" pitchFamily="34" charset="0"/>
                <a:ea typeface="Calibri" panose="020F0502020204030204" pitchFamily="34" charset="0"/>
                <a:cs typeface="Times New Roman" panose="02020603050405020304" pitchFamily="18" charset="0"/>
              </a:rPr>
              <a:t>150 demandes d’informations/essais/inscription</a:t>
            </a:r>
            <a:r>
              <a:rPr lang="fr-FR" sz="1600" dirty="0">
                <a:effectLst/>
                <a:latin typeface="Calibri" panose="020F0502020204030204" pitchFamily="34" charset="0"/>
                <a:ea typeface="Calibri" panose="020F0502020204030204" pitchFamily="34" charset="0"/>
                <a:cs typeface="Times New Roman" panose="02020603050405020304" pitchFamily="18" charset="0"/>
              </a:rPr>
              <a:t> avec au minimum 3 échanges à chaque fois</a:t>
            </a:r>
          </a:p>
          <a:p>
            <a:pPr marL="0" lvl="0" indent="0">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Délai de réponse par mail ~24h (ouverture quotidienne de la boite mail) </a:t>
            </a:r>
          </a:p>
          <a:p>
            <a:pPr marL="0" lvl="0" indent="0">
              <a:buNone/>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fr-FR" sz="1600" dirty="0">
                <a:effectLst/>
                <a:latin typeface="Calibri" panose="020F0502020204030204" pitchFamily="34" charset="0"/>
                <a:ea typeface="Calibri" panose="020F0502020204030204" pitchFamily="34" charset="0"/>
                <a:cs typeface="Times New Roman" panose="02020603050405020304" pitchFamily="18" charset="0"/>
              </a:rPr>
              <a:t>Envoi par mail des informations : </a:t>
            </a:r>
          </a:p>
          <a:p>
            <a:pPr marL="0" lvl="0" indent="0">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 Organisation tournois</a:t>
            </a:r>
          </a:p>
          <a:p>
            <a:pPr marL="0" lvl="0" indent="0">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 Fermetures des gymnases (vacances ou exceptionnel)</a:t>
            </a:r>
          </a:p>
          <a:p>
            <a:pPr marL="0" lvl="0" indent="0">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 Occupation des gymnases pour les IC </a:t>
            </a:r>
          </a:p>
          <a:p>
            <a:pPr marL="0" lvl="0" indent="0">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 Stages </a:t>
            </a:r>
          </a:p>
          <a:p>
            <a:pPr marL="0" lvl="0" indent="0">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 Infos ponctuelles (annulation d’un cours, …) </a:t>
            </a:r>
          </a:p>
          <a:p>
            <a:pPr marL="0" lvl="0" indent="0">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 Soirées/évènements </a:t>
            </a:r>
          </a:p>
          <a:p>
            <a:pPr marL="0" indent="0">
              <a:buNone/>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1600" dirty="0">
                <a:effectLst/>
                <a:latin typeface="Calibri" panose="020F0502020204030204" pitchFamily="34" charset="0"/>
                <a:ea typeface="Calibri" panose="020F0502020204030204" pitchFamily="34" charset="0"/>
                <a:cs typeface="Times New Roman" panose="02020603050405020304" pitchFamily="18" charset="0"/>
              </a:rPr>
              <a:t>Liste de diffusion : 221 adultes et 87 jeunes</a:t>
            </a:r>
          </a:p>
          <a:p>
            <a:pPr marL="0" indent="0">
              <a:lnSpc>
                <a:spcPct val="107000"/>
              </a:lnSpc>
              <a:spcAft>
                <a:spcPts val="800"/>
              </a:spcAft>
              <a:buNone/>
            </a:pPr>
            <a:r>
              <a:rPr lang="fr-FR" sz="1600" b="1" dirty="0">
                <a:effectLst/>
                <a:latin typeface="Calibri" panose="020F0502020204030204" pitchFamily="34" charset="0"/>
                <a:ea typeface="Calibri" panose="020F0502020204030204" pitchFamily="34" charset="0"/>
                <a:cs typeface="Times New Roman" panose="02020603050405020304" pitchFamily="18" charset="0"/>
              </a:rPr>
              <a:t>Pour être ajouté à la liste de diffusion, envoyez un mail à </a:t>
            </a:r>
            <a:r>
              <a:rPr lang="fr-FR" sz="2800" b="1" dirty="0">
                <a:effectLst/>
                <a:latin typeface="Calibri" panose="020F0502020204030204" pitchFamily="34" charset="0"/>
                <a:ea typeface="Calibri" panose="020F0502020204030204" pitchFamily="34" charset="0"/>
                <a:cs typeface="Times New Roman" panose="02020603050405020304" pitchFamily="18" charset="0"/>
              </a:rPr>
              <a:t>communicationsmuc@gmail.com</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fr-FR" sz="1600" dirty="0"/>
          </a:p>
          <a:p>
            <a:pPr marL="457200" lvl="1" indent="0">
              <a:buNone/>
            </a:pPr>
            <a:endParaRPr lang="fr-FR" sz="1600" dirty="0"/>
          </a:p>
        </p:txBody>
      </p:sp>
    </p:spTree>
    <p:extLst>
      <p:ext uri="{BB962C8B-B14F-4D97-AF65-F5344CB8AC3E}">
        <p14:creationId xmlns:p14="http://schemas.microsoft.com/office/powerpoint/2010/main" val="2668665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706170" y="1502876"/>
            <a:ext cx="10330003" cy="5069940"/>
          </a:xfrm>
        </p:spPr>
        <p:txBody>
          <a:bodyPr>
            <a:normAutofit/>
          </a:bodyPr>
          <a:lstStyle/>
          <a:p>
            <a:r>
              <a:rPr lang="fr-FR" sz="2400" b="1" dirty="0"/>
              <a:t>Commission Communication</a:t>
            </a:r>
          </a:p>
          <a:p>
            <a:pPr marL="0" indent="0">
              <a:buNone/>
            </a:pPr>
            <a:endParaRPr lang="fr-FR" sz="2400" b="1" dirty="0"/>
          </a:p>
          <a:p>
            <a:pPr marL="0" indent="0">
              <a:buNone/>
            </a:pPr>
            <a:r>
              <a:rPr lang="fr-FR" sz="1900" b="1" u="sng" dirty="0"/>
              <a:t>Bilan sur les échanges téléphoniques avec la commission</a:t>
            </a:r>
          </a:p>
          <a:p>
            <a:pPr marL="0" indent="0">
              <a:buNone/>
            </a:pPr>
            <a:endParaRPr lang="fr-FR" sz="2400" dirty="0"/>
          </a:p>
          <a:p>
            <a:pPr lvl="0">
              <a:buFont typeface="Wingdings" panose="05000000000000000000" pitchFamily="2" charset="2"/>
              <a:buChar char="Ø"/>
            </a:pPr>
            <a:r>
              <a:rPr lang="fr-FR" sz="1800" dirty="0">
                <a:latin typeface="Calibri" panose="020F0502020204030204" pitchFamily="34" charset="0"/>
                <a:cs typeface="Times New Roman" panose="02020603050405020304" pitchFamily="18" charset="0"/>
              </a:rPr>
              <a:t>+ de 200 contacts téléphoniques</a:t>
            </a:r>
          </a:p>
          <a:p>
            <a:pPr marL="0" lvl="0" indent="0">
              <a:buNone/>
            </a:pPr>
            <a:r>
              <a:rPr lang="fr-FR" sz="1800" dirty="0">
                <a:latin typeface="Calibri" panose="020F0502020204030204" pitchFamily="34" charset="0"/>
                <a:cs typeface="Times New Roman" panose="02020603050405020304" pitchFamily="18" charset="0"/>
              </a:rPr>
              <a:t>- Temps d’échange d’entre 3 minutes et 15 minutes</a:t>
            </a:r>
          </a:p>
          <a:p>
            <a:pPr marL="0" lvl="0" indent="0">
              <a:buNone/>
            </a:pPr>
            <a:r>
              <a:rPr lang="fr-FR" sz="1800" dirty="0">
                <a:latin typeface="Calibri" panose="020F0502020204030204" pitchFamily="34" charset="0"/>
                <a:cs typeface="Times New Roman" panose="02020603050405020304" pitchFamily="18" charset="0"/>
              </a:rPr>
              <a:t>- Retours positifs des licenciés (premier contact, meilleure intégration)</a:t>
            </a:r>
          </a:p>
          <a:p>
            <a:pPr marL="0" lvl="0" indent="0">
              <a:buNone/>
            </a:pPr>
            <a:endParaRPr lang="fr-FR" sz="1600" dirty="0"/>
          </a:p>
          <a:p>
            <a:pPr marL="457200" lvl="1" indent="0">
              <a:buNone/>
            </a:pPr>
            <a:endParaRPr lang="fr-FR" sz="1600" dirty="0"/>
          </a:p>
        </p:txBody>
      </p:sp>
    </p:spTree>
    <p:extLst>
      <p:ext uri="{BB962C8B-B14F-4D97-AF65-F5344CB8AC3E}">
        <p14:creationId xmlns:p14="http://schemas.microsoft.com/office/powerpoint/2010/main" val="1529345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706170" y="1502876"/>
            <a:ext cx="10330003" cy="5069940"/>
          </a:xfrm>
        </p:spPr>
        <p:txBody>
          <a:bodyPr>
            <a:normAutofit lnSpcReduction="10000"/>
          </a:bodyPr>
          <a:lstStyle/>
          <a:p>
            <a:r>
              <a:rPr lang="fr-FR" sz="2400" b="1" dirty="0"/>
              <a:t>Commission Communication</a:t>
            </a:r>
          </a:p>
          <a:p>
            <a:endParaRPr lang="fr-FR" sz="1600" b="1" dirty="0"/>
          </a:p>
          <a:p>
            <a:pPr marL="0" indent="0">
              <a:lnSpc>
                <a:spcPct val="107000"/>
              </a:lnSpc>
              <a:spcAft>
                <a:spcPts val="800"/>
              </a:spcAft>
              <a:buNone/>
            </a:pPr>
            <a:r>
              <a:rPr lang="fr-FR" sz="1700" b="1" u="sng" dirty="0"/>
              <a:t>Bilan sur les réseaux sociaux</a:t>
            </a:r>
            <a:endParaRPr lang="fr-FR" sz="1700" dirty="0"/>
          </a:p>
          <a:p>
            <a:pPr>
              <a:lnSpc>
                <a:spcPct val="107000"/>
              </a:lnSpc>
              <a:spcAft>
                <a:spcPts val="800"/>
              </a:spcAft>
              <a:buFont typeface="Wingdings" panose="05000000000000000000" pitchFamily="2" charset="2"/>
              <a:buChar char="Ø"/>
            </a:pPr>
            <a:r>
              <a:rPr lang="fr-FR" sz="1700" b="1" dirty="0">
                <a:effectLst/>
                <a:latin typeface="Calibri" panose="020F0502020204030204" pitchFamily="34" charset="0"/>
                <a:ea typeface="Calibri" panose="020F0502020204030204" pitchFamily="34" charset="0"/>
                <a:cs typeface="Times New Roman" panose="02020603050405020304" pitchFamily="18" charset="0"/>
              </a:rPr>
              <a:t>135 publications sur la saison</a:t>
            </a:r>
            <a:r>
              <a:rPr lang="fr-FR" sz="1700" dirty="0">
                <a:effectLst/>
                <a:latin typeface="Calibri" panose="020F0502020204030204" pitchFamily="34" charset="0"/>
                <a:ea typeface="Calibri" panose="020F0502020204030204" pitchFamily="34" charset="0"/>
                <a:cs typeface="Times New Roman" panose="02020603050405020304" pitchFamily="18" charset="0"/>
              </a:rPr>
              <a:t> (~12/mois) dont </a:t>
            </a:r>
            <a:r>
              <a:rPr lang="fr-FR" sz="1700" b="1" dirty="0">
                <a:effectLst/>
                <a:latin typeface="Calibri" panose="020F0502020204030204" pitchFamily="34" charset="0"/>
                <a:ea typeface="Calibri" panose="020F0502020204030204" pitchFamily="34" charset="0"/>
                <a:cs typeface="Times New Roman" panose="02020603050405020304" pitchFamily="18" charset="0"/>
              </a:rPr>
              <a:t>~400photos</a:t>
            </a:r>
            <a:r>
              <a:rPr lang="fr-FR" sz="17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Calibri" panose="020F0502020204030204" pitchFamily="34" charset="0"/>
              <a:buChar char="-"/>
            </a:pPr>
            <a:r>
              <a:rPr lang="fr-FR" sz="1700" dirty="0">
                <a:effectLst/>
                <a:latin typeface="Calibri" panose="020F0502020204030204" pitchFamily="34" charset="0"/>
                <a:ea typeface="Calibri" panose="020F0502020204030204" pitchFamily="34" charset="0"/>
                <a:cs typeface="Times New Roman" panose="02020603050405020304" pitchFamily="18" charset="0"/>
              </a:rPr>
              <a:t>Dates/lieux des rencontres IC N + live + résultats </a:t>
            </a:r>
          </a:p>
          <a:p>
            <a:pPr marL="342900" lvl="0" indent="-342900">
              <a:lnSpc>
                <a:spcPct val="107000"/>
              </a:lnSpc>
              <a:buFont typeface="Calibri" panose="020F0502020204030204" pitchFamily="34" charset="0"/>
              <a:buChar char="-"/>
            </a:pPr>
            <a:r>
              <a:rPr lang="fr-FR" sz="1700" dirty="0">
                <a:effectLst/>
                <a:latin typeface="Calibri" panose="020F0502020204030204" pitchFamily="34" charset="0"/>
                <a:ea typeface="Calibri" panose="020F0502020204030204" pitchFamily="34" charset="0"/>
                <a:cs typeface="Times New Roman" panose="02020603050405020304" pitchFamily="18" charset="0"/>
              </a:rPr>
              <a:t>Résultats IC R et IC D </a:t>
            </a:r>
          </a:p>
          <a:p>
            <a:pPr marL="342900" lvl="0" indent="-342900">
              <a:lnSpc>
                <a:spcPct val="107000"/>
              </a:lnSpc>
              <a:buFont typeface="Calibri" panose="020F0502020204030204" pitchFamily="34" charset="0"/>
              <a:buChar char="-"/>
            </a:pPr>
            <a:r>
              <a:rPr lang="fr-FR" sz="1700" dirty="0">
                <a:effectLst/>
                <a:latin typeface="Calibri" panose="020F0502020204030204" pitchFamily="34" charset="0"/>
                <a:ea typeface="Calibri" panose="020F0502020204030204" pitchFamily="34" charset="0"/>
                <a:cs typeface="Times New Roman" panose="02020603050405020304" pitchFamily="18" charset="0"/>
              </a:rPr>
              <a:t>Résultats des tournois (infos fournis par les joueurs)</a:t>
            </a:r>
          </a:p>
          <a:p>
            <a:pPr marL="342900" lvl="0" indent="-342900">
              <a:lnSpc>
                <a:spcPct val="107000"/>
              </a:lnSpc>
              <a:buFont typeface="Calibri" panose="020F0502020204030204" pitchFamily="34" charset="0"/>
              <a:buChar char="-"/>
            </a:pPr>
            <a:r>
              <a:rPr lang="fr-FR" sz="1700" dirty="0">
                <a:effectLst/>
                <a:latin typeface="Calibri" panose="020F0502020204030204" pitchFamily="34" charset="0"/>
                <a:ea typeface="Calibri" panose="020F0502020204030204" pitchFamily="34" charset="0"/>
                <a:cs typeface="Times New Roman" panose="02020603050405020304" pitchFamily="18" charset="0"/>
              </a:rPr>
              <a:t>Résultats des tournois jeunes </a:t>
            </a:r>
          </a:p>
          <a:p>
            <a:pPr marL="342900" lvl="0" indent="-342900">
              <a:lnSpc>
                <a:spcPct val="107000"/>
              </a:lnSpc>
              <a:buFont typeface="Calibri" panose="020F0502020204030204" pitchFamily="34" charset="0"/>
              <a:buChar char="-"/>
            </a:pPr>
            <a:r>
              <a:rPr lang="fr-FR" sz="1700" dirty="0">
                <a:effectLst/>
                <a:latin typeface="Calibri" panose="020F0502020204030204" pitchFamily="34" charset="0"/>
                <a:ea typeface="Calibri" panose="020F0502020204030204" pitchFamily="34" charset="0"/>
                <a:cs typeface="Times New Roman" panose="02020603050405020304" pitchFamily="18" charset="0"/>
              </a:rPr>
              <a:t>Présentations : livret accueil, CA, Coach</a:t>
            </a:r>
          </a:p>
          <a:p>
            <a:pPr marL="342900" lvl="0" indent="-342900">
              <a:lnSpc>
                <a:spcPct val="107000"/>
              </a:lnSpc>
              <a:spcAft>
                <a:spcPts val="800"/>
              </a:spcAft>
              <a:buFont typeface="Calibri" panose="020F0502020204030204" pitchFamily="34" charset="0"/>
              <a:buChar char="-"/>
            </a:pPr>
            <a:r>
              <a:rPr lang="fr-FR" sz="1700" dirty="0">
                <a:effectLst/>
                <a:latin typeface="Calibri" panose="020F0502020204030204" pitchFamily="34" charset="0"/>
                <a:ea typeface="Calibri" panose="020F0502020204030204" pitchFamily="34" charset="0"/>
                <a:cs typeface="Times New Roman" panose="02020603050405020304" pitchFamily="18" charset="0"/>
              </a:rPr>
              <a:t>Informations diverses : soirées, interventions radios/journaux, offre emploi, …</a:t>
            </a:r>
          </a:p>
          <a:p>
            <a:pPr marL="342900" lvl="0" indent="-342900">
              <a:lnSpc>
                <a:spcPct val="107000"/>
              </a:lnSpc>
              <a:spcAft>
                <a:spcPts val="800"/>
              </a:spcAft>
              <a:buFont typeface="Calibri" panose="020F0502020204030204" pitchFamily="34" charset="0"/>
              <a:buChar cha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None/>
            </a:pPr>
            <a:r>
              <a:rPr lang="fr-FR" sz="1700" b="1" u="sng" dirty="0">
                <a:effectLst/>
                <a:latin typeface="Calibri" panose="020F0502020204030204" pitchFamily="34" charset="0"/>
                <a:ea typeface="Calibri" panose="020F0502020204030204" pitchFamily="34" charset="0"/>
                <a:cs typeface="Times New Roman" panose="02020603050405020304" pitchFamily="18" charset="0"/>
              </a:rPr>
              <a:t>Il manque des bénévoles dans cette commission car beaucoup de travail au quotidien à réaliser …</a:t>
            </a:r>
          </a:p>
          <a:p>
            <a:pPr marL="0" lvl="0" indent="0">
              <a:buNone/>
            </a:pPr>
            <a:endParaRPr lang="fr-FR" sz="1600" dirty="0"/>
          </a:p>
          <a:p>
            <a:pPr marL="457200" lvl="1" indent="0">
              <a:buNone/>
            </a:pPr>
            <a:endParaRPr lang="fr-FR" sz="1600" dirty="0"/>
          </a:p>
        </p:txBody>
      </p:sp>
    </p:spTree>
    <p:extLst>
      <p:ext uri="{BB962C8B-B14F-4D97-AF65-F5344CB8AC3E}">
        <p14:creationId xmlns:p14="http://schemas.microsoft.com/office/powerpoint/2010/main" val="3927482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706170" y="1502876"/>
            <a:ext cx="10330003" cy="5069940"/>
          </a:xfrm>
        </p:spPr>
        <p:txBody>
          <a:bodyPr>
            <a:normAutofit/>
          </a:bodyPr>
          <a:lstStyle/>
          <a:p>
            <a:r>
              <a:rPr lang="fr-FR" sz="2400" b="1" dirty="0"/>
              <a:t>Commission Communication</a:t>
            </a:r>
          </a:p>
          <a:p>
            <a:endParaRPr lang="fr-FR" sz="1600" b="1" dirty="0"/>
          </a:p>
          <a:p>
            <a:pPr marL="0" lvl="0" indent="0">
              <a:buNone/>
            </a:pPr>
            <a:r>
              <a:rPr lang="fr-FR" sz="1600" b="1" u="sng" dirty="0"/>
              <a:t>Bilan sur le site internet</a:t>
            </a:r>
          </a:p>
          <a:p>
            <a:pPr lvl="0">
              <a:buFont typeface="Wingdings" panose="05000000000000000000" pitchFamily="2" charset="2"/>
              <a:buChar char="Ø"/>
            </a:pPr>
            <a:r>
              <a:rPr lang="fr-FR" sz="1600" dirty="0"/>
              <a:t>Une petite dizaine d’articles publiés</a:t>
            </a:r>
          </a:p>
          <a:p>
            <a:pPr lvl="0">
              <a:buFont typeface="Wingdings" panose="05000000000000000000" pitchFamily="2" charset="2"/>
              <a:buChar char="Ø"/>
            </a:pPr>
            <a:r>
              <a:rPr lang="fr-FR" sz="1600" dirty="0"/>
              <a:t>Sert pour les inscriptions et les ouvertures gymnases</a:t>
            </a:r>
          </a:p>
          <a:p>
            <a:pPr lvl="0">
              <a:buFont typeface="Wingdings" panose="05000000000000000000" pitchFamily="2" charset="2"/>
              <a:buChar char="Ø"/>
            </a:pPr>
            <a:r>
              <a:rPr lang="fr-FR" sz="1600" dirty="0"/>
              <a:t>A besoin d’un vrai coup de neuf … Si quelqu’un est motivé pour refaire le site …</a:t>
            </a:r>
          </a:p>
          <a:p>
            <a:pPr lvl="0">
              <a:buFont typeface="Wingdings" panose="05000000000000000000" pitchFamily="2" charset="2"/>
              <a:buChar char="Ø"/>
            </a:pPr>
            <a:endParaRPr lang="fr-FR" sz="1600" b="1" u="sng"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endParaRPr lang="fr-FR" sz="1600" b="1" u="sng" dirty="0">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endParaRPr lang="fr-FR" sz="1600" b="1" u="sng"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fr-FR" sz="1600" b="1" u="sng" dirty="0">
                <a:effectLst/>
                <a:latin typeface="Calibri" panose="020F0502020204030204" pitchFamily="34" charset="0"/>
                <a:ea typeface="Calibri" panose="020F0502020204030204" pitchFamily="34" charset="0"/>
                <a:cs typeface="Times New Roman" panose="02020603050405020304" pitchFamily="18" charset="0"/>
              </a:rPr>
              <a:t>Il manque des bénévoles dans cette commission car beaucoup de travail au quotidien à réaliser …</a:t>
            </a:r>
          </a:p>
          <a:p>
            <a:pPr marL="457200" lvl="1" indent="0">
              <a:buNone/>
            </a:pPr>
            <a:endParaRPr lang="fr-FR" sz="1600" dirty="0"/>
          </a:p>
        </p:txBody>
      </p:sp>
    </p:spTree>
    <p:extLst>
      <p:ext uri="{BB962C8B-B14F-4D97-AF65-F5344CB8AC3E}">
        <p14:creationId xmlns:p14="http://schemas.microsoft.com/office/powerpoint/2010/main" val="3432984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r>
              <a:rPr lang="fr-FR" sz="2400" b="1" dirty="0"/>
              <a:t>Commission Tournois</a:t>
            </a:r>
          </a:p>
          <a:p>
            <a:pPr lvl="1"/>
            <a:endParaRPr lang="fr-FR" sz="1600" dirty="0"/>
          </a:p>
          <a:p>
            <a:pPr marL="914400" lvl="2" indent="0">
              <a:buNone/>
            </a:pPr>
            <a:endParaRPr lang="fr-FR" sz="1200" dirty="0"/>
          </a:p>
        </p:txBody>
      </p:sp>
      <p:sp>
        <p:nvSpPr>
          <p:cNvPr id="3" name="ZoneTexte 2">
            <a:extLst>
              <a:ext uri="{FF2B5EF4-FFF2-40B4-BE49-F238E27FC236}">
                <a16:creationId xmlns:a16="http://schemas.microsoft.com/office/drawing/2014/main" id="{B736E0FC-8092-5269-F3A9-6EECF138745B}"/>
              </a:ext>
            </a:extLst>
          </p:cNvPr>
          <p:cNvSpPr txBox="1"/>
          <p:nvPr/>
        </p:nvSpPr>
        <p:spPr>
          <a:xfrm>
            <a:off x="838198" y="2356931"/>
            <a:ext cx="10315577" cy="3318088"/>
          </a:xfrm>
          <a:prstGeom prst="rect">
            <a:avLst/>
          </a:prstGeom>
          <a:noFill/>
        </p:spPr>
        <p:txBody>
          <a:bodyPr wrap="square">
            <a:spAutoFit/>
          </a:bodyPr>
          <a:lstStyle/>
          <a:p>
            <a:pPr marL="285750" lvl="0" indent="-285750" algn="just">
              <a:lnSpc>
                <a:spcPct val="115000"/>
              </a:lnSpc>
              <a:buFont typeface="Wingdings" panose="05000000000000000000" pitchFamily="2" charset="2"/>
              <a:buChar char="Ø"/>
            </a:pPr>
            <a:r>
              <a:rPr lang="fr-FR" sz="1800" kern="0" dirty="0">
                <a:solidFill>
                  <a:srgbClr val="000000"/>
                </a:solidFill>
                <a:effectLst/>
                <a:ea typeface="ArialMT"/>
                <a:cs typeface="Times New Roman" panose="02020603050405020304" pitchFamily="18" charset="0"/>
              </a:rPr>
              <a:t>Bilan très positif dans l’ensemble </a:t>
            </a:r>
          </a:p>
          <a:p>
            <a:pPr marL="285750" lvl="0" indent="-285750" algn="just">
              <a:lnSpc>
                <a:spcPct val="115000"/>
              </a:lnSpc>
              <a:buFont typeface="Wingdings" panose="05000000000000000000" pitchFamily="2" charset="2"/>
              <a:buChar char="Ø"/>
            </a:pPr>
            <a:r>
              <a:rPr lang="fr-FR" kern="0" dirty="0">
                <a:solidFill>
                  <a:srgbClr val="000000"/>
                </a:solidFill>
                <a:ea typeface="Aptos" panose="020B0004020202020204" pitchFamily="34" charset="0"/>
                <a:cs typeface="Times New Roman" panose="02020603050405020304" pitchFamily="18" charset="0"/>
              </a:rPr>
              <a:t>Record d’affluence sur les 2 tournois </a:t>
            </a:r>
          </a:p>
          <a:p>
            <a:pPr marL="285750" lvl="0" indent="-285750" algn="just">
              <a:lnSpc>
                <a:spcPct val="115000"/>
              </a:lnSpc>
              <a:buFont typeface="Wingdings" panose="05000000000000000000" pitchFamily="2" charset="2"/>
              <a:buChar char="Ø"/>
            </a:pPr>
            <a:r>
              <a:rPr lang="fr-FR" sz="1800" kern="0" dirty="0">
                <a:solidFill>
                  <a:srgbClr val="000000"/>
                </a:solidFill>
                <a:effectLst/>
                <a:ea typeface="Aptos" panose="020B0004020202020204" pitchFamily="34" charset="0"/>
                <a:cs typeface="Times New Roman" panose="02020603050405020304" pitchFamily="18" charset="0"/>
              </a:rPr>
              <a:t>Très bonne rentabilité des tournois </a:t>
            </a:r>
          </a:p>
          <a:p>
            <a:pPr marL="285750" lvl="0" indent="-285750" algn="just">
              <a:lnSpc>
                <a:spcPct val="115000"/>
              </a:lnSpc>
              <a:buFont typeface="Wingdings" panose="05000000000000000000" pitchFamily="2" charset="2"/>
              <a:buChar char="Ø"/>
            </a:pPr>
            <a:r>
              <a:rPr lang="fr-FR" kern="0" dirty="0">
                <a:solidFill>
                  <a:srgbClr val="000000"/>
                </a:solidFill>
                <a:ea typeface="Aptos" panose="020B0004020202020204" pitchFamily="34" charset="0"/>
                <a:cs typeface="Times New Roman" panose="02020603050405020304" pitchFamily="18" charset="0"/>
              </a:rPr>
              <a:t>Record du nombre de Smucistes inscrits sur les tournois </a:t>
            </a:r>
          </a:p>
          <a:p>
            <a:pPr marL="285750" lvl="0" indent="-285750" algn="just">
              <a:lnSpc>
                <a:spcPct val="115000"/>
              </a:lnSpc>
              <a:buFont typeface="Wingdings" panose="05000000000000000000" pitchFamily="2" charset="2"/>
              <a:buChar char="Ø"/>
            </a:pPr>
            <a:r>
              <a:rPr lang="fr-FR" sz="1800" kern="0" dirty="0">
                <a:solidFill>
                  <a:srgbClr val="000000"/>
                </a:solidFill>
                <a:effectLst/>
                <a:ea typeface="Aptos" panose="020B0004020202020204" pitchFamily="34" charset="0"/>
                <a:cs typeface="Times New Roman" panose="02020603050405020304" pitchFamily="18" charset="0"/>
              </a:rPr>
              <a:t>Toujours une très bonne ambiance au sein de la commission avec beaucoup de bonnes idées </a:t>
            </a:r>
          </a:p>
          <a:p>
            <a:pPr marL="285750" lvl="0" indent="-285750" algn="just">
              <a:lnSpc>
                <a:spcPct val="115000"/>
              </a:lnSpc>
              <a:buFont typeface="Wingdings" panose="05000000000000000000" pitchFamily="2" charset="2"/>
              <a:buChar char="Ø"/>
            </a:pPr>
            <a:r>
              <a:rPr lang="fr-FR" kern="0" dirty="0">
                <a:solidFill>
                  <a:srgbClr val="000000"/>
                </a:solidFill>
                <a:ea typeface="Aptos" panose="020B0004020202020204" pitchFamily="34" charset="0"/>
                <a:cs typeface="Times New Roman" panose="02020603050405020304" pitchFamily="18" charset="0"/>
              </a:rPr>
              <a:t>Quelques soucis d’organisation notamment sur Les Calanques à corriger pour l’an prochain</a:t>
            </a:r>
          </a:p>
          <a:p>
            <a:pPr lvl="0" algn="just">
              <a:lnSpc>
                <a:spcPct val="115000"/>
              </a:lnSpc>
            </a:pPr>
            <a:endParaRPr lang="fr-FR" kern="0" dirty="0">
              <a:solidFill>
                <a:srgbClr val="000000"/>
              </a:solidFill>
              <a:ea typeface="Aptos" panose="020B0004020202020204" pitchFamily="34" charset="0"/>
              <a:cs typeface="Times New Roman" panose="02020603050405020304" pitchFamily="18" charset="0"/>
            </a:endParaRPr>
          </a:p>
          <a:p>
            <a:pPr lvl="0" algn="just" defTabSz="914400">
              <a:lnSpc>
                <a:spcPct val="90000"/>
              </a:lnSpc>
              <a:spcBef>
                <a:spcPts val="1000"/>
              </a:spcBef>
            </a:pPr>
            <a:r>
              <a:rPr lang="fr-FR" kern="0" dirty="0">
                <a:solidFill>
                  <a:srgbClr val="000000"/>
                </a:solidFill>
                <a:ea typeface="Aptos" panose="020B0004020202020204" pitchFamily="34" charset="0"/>
                <a:cs typeface="Times New Roman" panose="02020603050405020304" pitchFamily="18" charset="0"/>
              </a:rPr>
              <a:t> </a:t>
            </a:r>
            <a:r>
              <a:rPr lang="fr-FR" sz="2000" b="1" u="sng" dirty="0"/>
              <a:t>Perspectives pour la saison prochaines : </a:t>
            </a:r>
          </a:p>
          <a:p>
            <a:pPr marL="285750" lvl="0" indent="-285750" algn="just">
              <a:lnSpc>
                <a:spcPct val="115000"/>
              </a:lnSpc>
              <a:buFont typeface="Wingdings" panose="05000000000000000000" pitchFamily="2" charset="2"/>
              <a:buChar char="Ø"/>
            </a:pPr>
            <a:r>
              <a:rPr lang="fr-FR" sz="1800" kern="0" dirty="0">
                <a:solidFill>
                  <a:srgbClr val="000000"/>
                </a:solidFill>
                <a:effectLst/>
                <a:ea typeface="Aptos" panose="020B0004020202020204" pitchFamily="34" charset="0"/>
                <a:cs typeface="Times New Roman" panose="02020603050405020304" pitchFamily="18" charset="0"/>
              </a:rPr>
              <a:t>Améliorer l’implication des </a:t>
            </a:r>
            <a:r>
              <a:rPr lang="fr-FR" kern="0" dirty="0">
                <a:solidFill>
                  <a:srgbClr val="000000"/>
                </a:solidFill>
                <a:ea typeface="Aptos" panose="020B0004020202020204" pitchFamily="34" charset="0"/>
                <a:cs typeface="Times New Roman" panose="02020603050405020304" pitchFamily="18" charset="0"/>
              </a:rPr>
              <a:t>Smucistes sur les tournois </a:t>
            </a:r>
          </a:p>
          <a:p>
            <a:pPr marL="285750" lvl="0" indent="-285750" algn="just">
              <a:lnSpc>
                <a:spcPct val="115000"/>
              </a:lnSpc>
              <a:buFont typeface="Wingdings" panose="05000000000000000000" pitchFamily="2" charset="2"/>
              <a:buChar char="Ø"/>
            </a:pPr>
            <a:r>
              <a:rPr lang="fr-FR" sz="1800" kern="0" dirty="0">
                <a:solidFill>
                  <a:srgbClr val="000000"/>
                </a:solidFill>
                <a:effectLst/>
                <a:ea typeface="Aptos" panose="020B0004020202020204" pitchFamily="34" charset="0"/>
                <a:cs typeface="Times New Roman" panose="02020603050405020304" pitchFamily="18" charset="0"/>
              </a:rPr>
              <a:t>Gros challenge avec le tournoi des Calanques 2025 qui sera ouvert aux N1</a:t>
            </a:r>
            <a:endParaRPr lang="fr-FR"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944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r>
              <a:rPr lang="fr-FR" sz="2400" b="1" dirty="0"/>
              <a:t>Commission Inscription Tournois</a:t>
            </a:r>
          </a:p>
          <a:p>
            <a:pPr lvl="1"/>
            <a:endParaRPr lang="fr-FR" sz="1600" dirty="0"/>
          </a:p>
        </p:txBody>
      </p:sp>
      <p:sp>
        <p:nvSpPr>
          <p:cNvPr id="4" name="ZoneTexte 3">
            <a:extLst>
              <a:ext uri="{FF2B5EF4-FFF2-40B4-BE49-F238E27FC236}">
                <a16:creationId xmlns:a16="http://schemas.microsoft.com/office/drawing/2014/main" id="{980BDB34-E09F-56F9-AD35-8554F8B6882E}"/>
              </a:ext>
            </a:extLst>
          </p:cNvPr>
          <p:cNvSpPr txBox="1"/>
          <p:nvPr/>
        </p:nvSpPr>
        <p:spPr>
          <a:xfrm>
            <a:off x="704850" y="2257425"/>
            <a:ext cx="11134725" cy="3738716"/>
          </a:xfrm>
          <a:prstGeom prst="rect">
            <a:avLst/>
          </a:prstGeom>
          <a:noFill/>
        </p:spPr>
        <p:txBody>
          <a:bodyPr wrap="square">
            <a:spAutoFit/>
          </a:bodyPr>
          <a:lstStyle/>
          <a:p>
            <a:pPr marL="285750" indent="-285750" algn="just">
              <a:lnSpc>
                <a:spcPct val="115000"/>
              </a:lnSpc>
              <a:spcAft>
                <a:spcPts val="1000"/>
              </a:spcAft>
              <a:buFont typeface="Wingdings" panose="05000000000000000000" pitchFamily="2" charset="2"/>
              <a:buChar char="à"/>
            </a:pPr>
            <a:r>
              <a:rPr lang="fr-FR" sz="1800" dirty="0">
                <a:solidFill>
                  <a:srgbClr val="222222"/>
                </a:solidFill>
                <a:effectLst/>
                <a:ea typeface="Times New Roman" panose="02020603050405020304" pitchFamily="18" charset="0"/>
                <a:cs typeface="Times New Roman" panose="02020603050405020304" pitchFamily="18" charset="0"/>
              </a:rPr>
              <a:t>Le responsable de la commission a dû démissionner suite à des contraintes personnelles, Laurent Bacher a fait au mieux pour le remplacer</a:t>
            </a:r>
            <a:endParaRPr lang="fr-FR" sz="1600" dirty="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à"/>
            </a:pPr>
            <a:r>
              <a:rPr lang="fr-FR" sz="1800" dirty="0">
                <a:solidFill>
                  <a:srgbClr val="222222"/>
                </a:solidFill>
                <a:effectLst/>
                <a:ea typeface="Times New Roman" panose="02020603050405020304" pitchFamily="18" charset="0"/>
                <a:cs typeface="Times New Roman" panose="02020603050405020304" pitchFamily="18" charset="0"/>
              </a:rPr>
              <a:t>Nous sommes conscients qu’il y a eu des couacs concernant plusieurs inscriptions ce qui nous a obligé à faire plusieurs règlements et nous sommes conscients que cela a pu occasionner plus de temps de traitement pour la trésorerie et nous allons trouver une solution pour ne plus avoir à le faire</a:t>
            </a:r>
            <a:endParaRPr lang="fr-FR" sz="1600" dirty="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à"/>
            </a:pPr>
            <a:r>
              <a:rPr lang="fr-FR" sz="1800" dirty="0">
                <a:solidFill>
                  <a:srgbClr val="222222"/>
                </a:solidFill>
                <a:effectLst/>
                <a:ea typeface="Times New Roman" panose="02020603050405020304" pitchFamily="18" charset="0"/>
                <a:cs typeface="Times New Roman" panose="02020603050405020304" pitchFamily="18" charset="0"/>
              </a:rPr>
              <a:t>Une communication avec un tableau sur les dates à venir marchait bien il faudrait le remettre en place pour l'année prochaine et trouver un moyen pour que les informations communiquées restent visibles pour éviter d'avoir toujours les mêmes questions</a:t>
            </a:r>
          </a:p>
          <a:p>
            <a:pPr marL="285750" indent="-285750" algn="just">
              <a:lnSpc>
                <a:spcPct val="115000"/>
              </a:lnSpc>
              <a:spcAft>
                <a:spcPts val="1000"/>
              </a:spcAft>
              <a:buFont typeface="Wingdings" panose="05000000000000000000" pitchFamily="2" charset="2"/>
              <a:buChar char="à"/>
            </a:pPr>
            <a:r>
              <a:rPr lang="fr-FR" sz="1800" dirty="0">
                <a:solidFill>
                  <a:srgbClr val="222222"/>
                </a:solidFill>
                <a:effectLst/>
                <a:ea typeface="Times New Roman" panose="02020603050405020304" pitchFamily="18" charset="0"/>
                <a:cs typeface="Times New Roman" panose="02020603050405020304" pitchFamily="18" charset="0"/>
              </a:rPr>
              <a:t>Passé le délai d’inscription fixé par la commission, le joueur devra payer individuellement s’il veut s’inscrire</a:t>
            </a:r>
          </a:p>
          <a:p>
            <a:pPr algn="just">
              <a:lnSpc>
                <a:spcPct val="115000"/>
              </a:lnSpc>
              <a:spcAft>
                <a:spcPts val="10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237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r>
              <a:rPr lang="fr-FR" sz="2400" b="1" dirty="0"/>
              <a:t>Commission Inscription Tournois</a:t>
            </a:r>
          </a:p>
          <a:p>
            <a:pPr lvl="1"/>
            <a:endParaRPr lang="fr-FR" sz="1600" dirty="0"/>
          </a:p>
        </p:txBody>
      </p:sp>
      <p:sp>
        <p:nvSpPr>
          <p:cNvPr id="4" name="ZoneTexte 3">
            <a:extLst>
              <a:ext uri="{FF2B5EF4-FFF2-40B4-BE49-F238E27FC236}">
                <a16:creationId xmlns:a16="http://schemas.microsoft.com/office/drawing/2014/main" id="{980BDB34-E09F-56F9-AD35-8554F8B6882E}"/>
              </a:ext>
            </a:extLst>
          </p:cNvPr>
          <p:cNvSpPr txBox="1"/>
          <p:nvPr/>
        </p:nvSpPr>
        <p:spPr>
          <a:xfrm>
            <a:off x="704850" y="2257425"/>
            <a:ext cx="11215906" cy="3325269"/>
          </a:xfrm>
          <a:prstGeom prst="rect">
            <a:avLst/>
          </a:prstGeom>
          <a:noFill/>
        </p:spPr>
        <p:txBody>
          <a:bodyPr wrap="square">
            <a:spAutoFit/>
          </a:bodyPr>
          <a:lstStyle/>
          <a:p>
            <a:pPr marL="285750" indent="-285750" algn="just">
              <a:lnSpc>
                <a:spcPct val="115000"/>
              </a:lnSpc>
              <a:spcAft>
                <a:spcPts val="1000"/>
              </a:spcAft>
              <a:buFont typeface="Wingdings" panose="05000000000000000000" pitchFamily="2" charset="2"/>
              <a:buChar char="à"/>
            </a:pPr>
            <a:r>
              <a:rPr lang="fr-FR" sz="1800" dirty="0">
                <a:solidFill>
                  <a:srgbClr val="222222"/>
                </a:solidFill>
                <a:effectLst/>
                <a:ea typeface="Times New Roman" panose="02020603050405020304" pitchFamily="18" charset="0"/>
                <a:cs typeface="Times New Roman" panose="02020603050405020304" pitchFamily="18" charset="0"/>
              </a:rPr>
              <a:t>Pour faciliter la gestion des remboursements reçus par le club et éviter de réclamer des sommes indues à certains joueurs en fin d’année, nous aimerions que les joueurs précédemment inscrits à un tournoi qui a été payé par le club, nous avertisse de leur désinscription ou de le forfait via un mail à </a:t>
            </a:r>
            <a:r>
              <a:rPr lang="fr-FR" sz="1800" u="sng" dirty="0">
                <a:solidFill>
                  <a:srgbClr val="000000"/>
                </a:solidFill>
                <a:effectLst/>
                <a:ea typeface="Times New Roman" panose="02020603050405020304" pitchFamily="18" charset="0"/>
                <a:cs typeface="Times New Roman" panose="02020603050405020304" pitchFamily="18" charset="0"/>
                <a:hlinkClick r:id="rId6"/>
              </a:rPr>
              <a:t>communicationsmuc@gmail.com</a:t>
            </a:r>
            <a:r>
              <a:rPr lang="fr-FR" sz="1800" dirty="0">
                <a:solidFill>
                  <a:srgbClr val="222222"/>
                </a:solidFill>
                <a:effectLst/>
                <a:ea typeface="Times New Roman" panose="02020603050405020304" pitchFamily="18" charset="0"/>
                <a:cs typeface="Times New Roman" panose="02020603050405020304" pitchFamily="18" charset="0"/>
              </a:rPr>
              <a:t> à l’attention de Sandrine pour nous avertir</a:t>
            </a:r>
            <a:endParaRPr lang="fr-FR" sz="1600" dirty="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à"/>
            </a:pPr>
            <a:r>
              <a:rPr lang="fr-FR" sz="1800" dirty="0">
                <a:solidFill>
                  <a:srgbClr val="222222"/>
                </a:solidFill>
                <a:effectLst/>
                <a:ea typeface="Times New Roman" panose="02020603050405020304" pitchFamily="18" charset="0"/>
                <a:cs typeface="Times New Roman" panose="02020603050405020304" pitchFamily="18" charset="0"/>
              </a:rPr>
              <a:t>Nous souhaiterions éclaircir les choses quant à la mission de cette commission. Est-ce qu’elle s’occupe uniquement des tournois adultes ou également des tournois jeunes ?</a:t>
            </a:r>
            <a:endParaRPr lang="fr-FR" sz="1600" dirty="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à"/>
            </a:pPr>
            <a:r>
              <a:rPr lang="fr-FR" sz="1800" dirty="0">
                <a:solidFill>
                  <a:srgbClr val="222222"/>
                </a:solidFill>
                <a:effectLst/>
                <a:ea typeface="Times New Roman" panose="02020603050405020304" pitchFamily="18" charset="0"/>
                <a:cs typeface="Times New Roman" panose="02020603050405020304" pitchFamily="18" charset="0"/>
              </a:rPr>
              <a:t>Il faut créer un tableau de suivi des sommes envoyées pour chaque tournoi : dès qu’un paiement est envoyé un fichier doit être complété et envoyé à </a:t>
            </a:r>
            <a:r>
              <a:rPr lang="fr-FR" sz="1800" u="sng" dirty="0">
                <a:solidFill>
                  <a:srgbClr val="000000"/>
                </a:solidFill>
                <a:effectLst/>
                <a:ea typeface="Times New Roman" panose="02020603050405020304" pitchFamily="18" charset="0"/>
                <a:cs typeface="Times New Roman" panose="02020603050405020304" pitchFamily="18" charset="0"/>
                <a:hlinkClick r:id="rId7"/>
              </a:rPr>
              <a:t>tresoreriesmucbad@gmail.com</a:t>
            </a:r>
            <a:r>
              <a:rPr lang="fr-FR" sz="1800" dirty="0">
                <a:solidFill>
                  <a:srgbClr val="222222"/>
                </a:solidFill>
                <a:effectLst/>
                <a:ea typeface="Times New Roman" panose="02020603050405020304" pitchFamily="18" charset="0"/>
                <a:cs typeface="Times New Roman" panose="02020603050405020304" pitchFamily="18" charset="0"/>
              </a:rPr>
              <a:t> et à </a:t>
            </a:r>
            <a:r>
              <a:rPr lang="fr-FR" sz="1800" u="sng" dirty="0">
                <a:solidFill>
                  <a:srgbClr val="000000"/>
                </a:solidFill>
                <a:effectLst/>
                <a:ea typeface="Times New Roman" panose="02020603050405020304" pitchFamily="18" charset="0"/>
                <a:cs typeface="Times New Roman" panose="02020603050405020304" pitchFamily="18" charset="0"/>
                <a:hlinkClick r:id="rId6"/>
              </a:rPr>
              <a:t>communicationsmuc@gmail.com</a:t>
            </a:r>
            <a:endParaRPr lang="fr-FR" sz="1600" u="sng" dirty="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à"/>
            </a:pPr>
            <a:r>
              <a:rPr lang="fr-FR" sz="1800" dirty="0">
                <a:solidFill>
                  <a:srgbClr val="222222"/>
                </a:solidFill>
                <a:effectLst/>
                <a:ea typeface="Times New Roman" panose="02020603050405020304" pitchFamily="18" charset="0"/>
                <a:cs typeface="Times New Roman" panose="02020603050405020304" pitchFamily="18" charset="0"/>
              </a:rPr>
              <a:t>Nous sommes à la recherche de personnes pour venir nous aider </a:t>
            </a:r>
            <a:endParaRPr lang="fr-FR"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7561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r>
              <a:rPr lang="fr-FR" sz="2400" b="1" dirty="0"/>
              <a:t>Commission Partenariat/sponsoring  </a:t>
            </a:r>
          </a:p>
          <a:p>
            <a:pPr lvl="1"/>
            <a:endParaRPr lang="fr-FR" sz="1600" dirty="0"/>
          </a:p>
        </p:txBody>
      </p:sp>
      <p:pic>
        <p:nvPicPr>
          <p:cNvPr id="4" name="Image 3">
            <a:extLst>
              <a:ext uri="{FF2B5EF4-FFF2-40B4-BE49-F238E27FC236}">
                <a16:creationId xmlns:a16="http://schemas.microsoft.com/office/drawing/2014/main" id="{9B59926A-3C7C-835E-BD68-D9CEE1CB7D95}"/>
              </a:ext>
            </a:extLst>
          </p:cNvPr>
          <p:cNvPicPr>
            <a:picLocks noChangeAspect="1"/>
          </p:cNvPicPr>
          <p:nvPr/>
        </p:nvPicPr>
        <p:blipFill>
          <a:blip r:embed="rId6"/>
          <a:stretch>
            <a:fillRect/>
          </a:stretch>
        </p:blipFill>
        <p:spPr>
          <a:xfrm>
            <a:off x="2091135" y="2210667"/>
            <a:ext cx="1796405" cy="4523874"/>
          </a:xfrm>
          <a:prstGeom prst="rect">
            <a:avLst/>
          </a:prstGeom>
        </p:spPr>
      </p:pic>
      <p:pic>
        <p:nvPicPr>
          <p:cNvPr id="8" name="Image 7">
            <a:extLst>
              <a:ext uri="{FF2B5EF4-FFF2-40B4-BE49-F238E27FC236}">
                <a16:creationId xmlns:a16="http://schemas.microsoft.com/office/drawing/2014/main" id="{1CAA52D0-72AF-8B39-02C5-2B0CD5E5834D}"/>
              </a:ext>
            </a:extLst>
          </p:cNvPr>
          <p:cNvPicPr>
            <a:picLocks noChangeAspect="1"/>
          </p:cNvPicPr>
          <p:nvPr/>
        </p:nvPicPr>
        <p:blipFill>
          <a:blip r:embed="rId7"/>
          <a:stretch>
            <a:fillRect/>
          </a:stretch>
        </p:blipFill>
        <p:spPr>
          <a:xfrm>
            <a:off x="5179113" y="2140083"/>
            <a:ext cx="1882135" cy="4594457"/>
          </a:xfrm>
          <a:prstGeom prst="rect">
            <a:avLst/>
          </a:prstGeom>
        </p:spPr>
      </p:pic>
      <p:pic>
        <p:nvPicPr>
          <p:cNvPr id="10" name="Image 9">
            <a:extLst>
              <a:ext uri="{FF2B5EF4-FFF2-40B4-BE49-F238E27FC236}">
                <a16:creationId xmlns:a16="http://schemas.microsoft.com/office/drawing/2014/main" id="{769E9A4D-FF15-6D31-5FC2-115078D2C576}"/>
              </a:ext>
            </a:extLst>
          </p:cNvPr>
          <p:cNvPicPr>
            <a:picLocks noChangeAspect="1"/>
          </p:cNvPicPr>
          <p:nvPr/>
        </p:nvPicPr>
        <p:blipFill>
          <a:blip r:embed="rId8"/>
          <a:stretch>
            <a:fillRect/>
          </a:stretch>
        </p:blipFill>
        <p:spPr>
          <a:xfrm>
            <a:off x="8352821" y="2140082"/>
            <a:ext cx="1857807" cy="4594457"/>
          </a:xfrm>
          <a:prstGeom prst="rect">
            <a:avLst/>
          </a:prstGeom>
        </p:spPr>
      </p:pic>
    </p:spTree>
    <p:extLst>
      <p:ext uri="{BB962C8B-B14F-4D97-AF65-F5344CB8AC3E}">
        <p14:creationId xmlns:p14="http://schemas.microsoft.com/office/powerpoint/2010/main" val="606458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487254407"/>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Vote du 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Tree>
    <p:extLst>
      <p:ext uri="{BB962C8B-B14F-4D97-AF65-F5344CB8AC3E}">
        <p14:creationId xmlns:p14="http://schemas.microsoft.com/office/powerpoint/2010/main" val="4176255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Ordre du jour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lstStyle/>
          <a:p>
            <a:r>
              <a:rPr lang="fr-FR" dirty="0"/>
              <a:t>Rapport moral 						(25 min)</a:t>
            </a:r>
          </a:p>
          <a:p>
            <a:r>
              <a:rPr lang="fr-FR" dirty="0"/>
              <a:t>Rapport financier					(15 min)</a:t>
            </a:r>
          </a:p>
          <a:p>
            <a:r>
              <a:rPr lang="fr-FR" dirty="0"/>
              <a:t>Rapport sportif / Récompenses / Plumes		(25 min)</a:t>
            </a:r>
          </a:p>
          <a:p>
            <a:r>
              <a:rPr lang="fr-FR" dirty="0"/>
              <a:t>Feedback Questionnaire 				(10 min)</a:t>
            </a:r>
          </a:p>
          <a:p>
            <a:r>
              <a:rPr lang="fr-FR" dirty="0"/>
              <a:t>Questions / Réponses 					(15 min)</a:t>
            </a:r>
          </a:p>
          <a:p>
            <a:endParaRPr lang="fr-FR" dirty="0"/>
          </a:p>
          <a:p>
            <a:pPr marL="0" indent="0">
              <a:buNone/>
            </a:pPr>
            <a:endParaRPr lang="fr-FR" dirty="0"/>
          </a:p>
        </p:txBody>
      </p:sp>
    </p:spTree>
    <p:extLst>
      <p:ext uri="{BB962C8B-B14F-4D97-AF65-F5344CB8AC3E}">
        <p14:creationId xmlns:p14="http://schemas.microsoft.com/office/powerpoint/2010/main" val="411242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130923466"/>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1C5A3C26-2A04-4980-8AB6-CE0BE24C8524}"/>
              </a:ext>
            </a:extLst>
          </p:cNvPr>
          <p:cNvSpPr>
            <a:spLocks noGrp="1"/>
          </p:cNvSpPr>
          <p:nvPr>
            <p:ph idx="1"/>
          </p:nvPr>
        </p:nvSpPr>
        <p:spPr>
          <a:xfrm>
            <a:off x="838200" y="1776548"/>
            <a:ext cx="9829800" cy="4400415"/>
          </a:xfrm>
        </p:spPr>
        <p:txBody>
          <a:bodyPr>
            <a:normAutofit/>
          </a:bodyPr>
          <a:lstStyle/>
          <a:p>
            <a:r>
              <a:rPr lang="fr-FR" sz="2400" dirty="0"/>
              <a:t>Augmentation du budget de 50% </a:t>
            </a:r>
          </a:p>
          <a:p>
            <a:pPr lvl="1"/>
            <a:r>
              <a:rPr lang="fr-FR" sz="2000" dirty="0"/>
              <a:t>Dû à une augmentation significative du nombre de licenciés</a:t>
            </a:r>
          </a:p>
          <a:p>
            <a:pPr lvl="1"/>
            <a:r>
              <a:rPr lang="fr-FR" sz="2000" dirty="0"/>
              <a:t>Cela va nous permettre de faire des investissements</a:t>
            </a:r>
          </a:p>
          <a:p>
            <a:pPr lvl="1"/>
            <a:endParaRPr lang="fr-FR" sz="2000" dirty="0"/>
          </a:p>
          <a:p>
            <a:r>
              <a:rPr lang="fr-FR" sz="2400" dirty="0"/>
              <a:t>Principales charges ayant augmenté : </a:t>
            </a:r>
          </a:p>
          <a:p>
            <a:pPr lvl="1"/>
            <a:r>
              <a:rPr lang="fr-FR" sz="2000" dirty="0"/>
              <a:t>Frais des licences (+10% en 3 ans)</a:t>
            </a:r>
          </a:p>
          <a:p>
            <a:pPr lvl="1"/>
            <a:r>
              <a:rPr lang="fr-FR" sz="2000" dirty="0"/>
              <a:t>Plus d’entraînements (+5 entraînements en 3 ans)</a:t>
            </a:r>
          </a:p>
          <a:p>
            <a:pPr lvl="1"/>
            <a:r>
              <a:rPr lang="fr-FR" sz="2000" dirty="0"/>
              <a:t>Coûts des volants (plus de joueurs, plus d’entraînements, plus de volants)</a:t>
            </a:r>
          </a:p>
          <a:p>
            <a:pPr lvl="1"/>
            <a:r>
              <a:rPr lang="fr-FR" sz="2000" dirty="0"/>
              <a:t>Coûts des IC avec notamment l’équipe de N3</a:t>
            </a:r>
          </a:p>
          <a:p>
            <a:pPr lvl="1"/>
            <a:endParaRPr lang="fr-FR" sz="2000" dirty="0"/>
          </a:p>
          <a:p>
            <a:pPr lvl="1"/>
            <a:endParaRPr lang="fr-FR" sz="2000" dirty="0"/>
          </a:p>
          <a:p>
            <a:pPr lvl="1"/>
            <a:endParaRPr lang="fr-FR" sz="1600" dirty="0"/>
          </a:p>
        </p:txBody>
      </p:sp>
    </p:spTree>
    <p:extLst>
      <p:ext uri="{BB962C8B-B14F-4D97-AF65-F5344CB8AC3E}">
        <p14:creationId xmlns:p14="http://schemas.microsoft.com/office/powerpoint/2010/main" val="1470468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graphicFrame>
        <p:nvGraphicFramePr>
          <p:cNvPr id="14" name="Graphique 13">
            <a:extLst>
              <a:ext uri="{FF2B5EF4-FFF2-40B4-BE49-F238E27FC236}">
                <a16:creationId xmlns:a16="http://schemas.microsoft.com/office/drawing/2014/main" id="{8C1515AE-F083-731C-F588-BD83E16683C6}"/>
              </a:ext>
            </a:extLst>
          </p:cNvPr>
          <p:cNvGraphicFramePr/>
          <p:nvPr/>
        </p:nvGraphicFramePr>
        <p:xfrm>
          <a:off x="2032000" y="1295400"/>
          <a:ext cx="8128000" cy="484293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94804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lstStyle/>
          <a:p>
            <a:pPr lvl="1"/>
            <a:endParaRPr lang="fr-FR" dirty="0"/>
          </a:p>
          <a:p>
            <a:pPr marL="0" indent="0">
              <a:buNone/>
            </a:pPr>
            <a:endParaRPr lang="fr-FR" dirty="0"/>
          </a:p>
        </p:txBody>
      </p:sp>
      <p:graphicFrame>
        <p:nvGraphicFramePr>
          <p:cNvPr id="6" name="Graphique 5">
            <a:extLst>
              <a:ext uri="{FF2B5EF4-FFF2-40B4-BE49-F238E27FC236}">
                <a16:creationId xmlns:a16="http://schemas.microsoft.com/office/drawing/2014/main" id="{0D9E1411-1385-139B-0D3F-6632623D51D3}"/>
              </a:ext>
            </a:extLst>
          </p:cNvPr>
          <p:cNvGraphicFramePr/>
          <p:nvPr>
            <p:extLst>
              <p:ext uri="{D42A27DB-BD31-4B8C-83A1-F6EECF244321}">
                <p14:modId xmlns:p14="http://schemas.microsoft.com/office/powerpoint/2010/main" val="2529133231"/>
              </p:ext>
            </p:extLst>
          </p:nvPr>
        </p:nvGraphicFramePr>
        <p:xfrm>
          <a:off x="619126" y="1266825"/>
          <a:ext cx="10734674" cy="55245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30858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a:xfrm>
            <a:off x="838200" y="365125"/>
            <a:ext cx="10515600" cy="758595"/>
          </a:xfrm>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lstStyle/>
          <a:p>
            <a:pPr lvl="1"/>
            <a:endParaRPr lang="fr-FR" dirty="0"/>
          </a:p>
          <a:p>
            <a:pPr marL="0" indent="0">
              <a:buNone/>
            </a:pPr>
            <a:endParaRPr lang="fr-FR" dirty="0"/>
          </a:p>
        </p:txBody>
      </p:sp>
      <p:graphicFrame>
        <p:nvGraphicFramePr>
          <p:cNvPr id="6" name="Graphique 5">
            <a:extLst>
              <a:ext uri="{FF2B5EF4-FFF2-40B4-BE49-F238E27FC236}">
                <a16:creationId xmlns:a16="http://schemas.microsoft.com/office/drawing/2014/main" id="{0D9E1411-1385-139B-0D3F-6632623D51D3}"/>
              </a:ext>
            </a:extLst>
          </p:cNvPr>
          <p:cNvGraphicFramePr/>
          <p:nvPr/>
        </p:nvGraphicFramePr>
        <p:xfrm>
          <a:off x="0" y="910307"/>
          <a:ext cx="12019402" cy="558555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23142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a:xfrm>
            <a:off x="838200" y="365125"/>
            <a:ext cx="10515600" cy="758595"/>
          </a:xfrm>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lstStyle/>
          <a:p>
            <a:pPr lvl="1"/>
            <a:endParaRPr lang="fr-FR" dirty="0"/>
          </a:p>
          <a:p>
            <a:pPr marL="0" indent="0">
              <a:buNone/>
            </a:pPr>
            <a:endParaRPr lang="fr-FR" dirty="0"/>
          </a:p>
        </p:txBody>
      </p:sp>
      <p:graphicFrame>
        <p:nvGraphicFramePr>
          <p:cNvPr id="6" name="Graphique 5">
            <a:extLst>
              <a:ext uri="{FF2B5EF4-FFF2-40B4-BE49-F238E27FC236}">
                <a16:creationId xmlns:a16="http://schemas.microsoft.com/office/drawing/2014/main" id="{0D9E1411-1385-139B-0D3F-6632623D51D3}"/>
              </a:ext>
            </a:extLst>
          </p:cNvPr>
          <p:cNvGraphicFramePr/>
          <p:nvPr/>
        </p:nvGraphicFramePr>
        <p:xfrm>
          <a:off x="0" y="910307"/>
          <a:ext cx="12019402" cy="558555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16765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3E7983-AB00-5083-AACF-C8E25C80C8E7}"/>
              </a:ext>
            </a:extLst>
          </p:cNvPr>
          <p:cNvSpPr>
            <a:spLocks noGrp="1"/>
          </p:cNvSpPr>
          <p:nvPr>
            <p:ph type="title"/>
          </p:nvPr>
        </p:nvSpPr>
        <p:spPr/>
        <p:txBody>
          <a:bodyPr/>
          <a:lstStyle/>
          <a:p>
            <a:r>
              <a:rPr lang="fr-FR" b="1" dirty="0">
                <a:solidFill>
                  <a:schemeClr val="bg1">
                    <a:lumMod val="50000"/>
                  </a:schemeClr>
                </a:solidFill>
              </a:rPr>
              <a:t>Rapport Financier</a:t>
            </a:r>
            <a:endParaRPr lang="fr-FR" dirty="0"/>
          </a:p>
        </p:txBody>
      </p:sp>
      <p:graphicFrame>
        <p:nvGraphicFramePr>
          <p:cNvPr id="6" name="Espace réservé du contenu 5">
            <a:extLst>
              <a:ext uri="{FF2B5EF4-FFF2-40B4-BE49-F238E27FC236}">
                <a16:creationId xmlns:a16="http://schemas.microsoft.com/office/drawing/2014/main" id="{9E786B54-ADB9-28DF-58CE-A80ABB11CC65}"/>
              </a:ext>
            </a:extLst>
          </p:cNvPr>
          <p:cNvGraphicFramePr>
            <a:graphicFrameLocks noGrp="1"/>
          </p:cNvGraphicFramePr>
          <p:nvPr>
            <p:ph idx="1"/>
            <p:extLst>
              <p:ext uri="{D42A27DB-BD31-4B8C-83A1-F6EECF244321}">
                <p14:modId xmlns:p14="http://schemas.microsoft.com/office/powerpoint/2010/main" val="1626313951"/>
              </p:ext>
            </p:extLst>
          </p:nvPr>
        </p:nvGraphicFramePr>
        <p:xfrm>
          <a:off x="838200" y="1285875"/>
          <a:ext cx="10820400" cy="48910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9106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3E7983-AB00-5083-AACF-C8E25C80C8E7}"/>
              </a:ext>
            </a:extLst>
          </p:cNvPr>
          <p:cNvSpPr>
            <a:spLocks noGrp="1"/>
          </p:cNvSpPr>
          <p:nvPr>
            <p:ph type="title"/>
          </p:nvPr>
        </p:nvSpPr>
        <p:spPr/>
        <p:txBody>
          <a:bodyPr/>
          <a:lstStyle/>
          <a:p>
            <a:r>
              <a:rPr lang="fr-FR" b="1" dirty="0">
                <a:solidFill>
                  <a:schemeClr val="bg1">
                    <a:lumMod val="50000"/>
                  </a:schemeClr>
                </a:solidFill>
              </a:rPr>
              <a:t>Rapport Financier</a:t>
            </a:r>
            <a:endParaRPr lang="fr-FR" dirty="0"/>
          </a:p>
        </p:txBody>
      </p:sp>
      <p:graphicFrame>
        <p:nvGraphicFramePr>
          <p:cNvPr id="6" name="Espace réservé du contenu 5">
            <a:extLst>
              <a:ext uri="{FF2B5EF4-FFF2-40B4-BE49-F238E27FC236}">
                <a16:creationId xmlns:a16="http://schemas.microsoft.com/office/drawing/2014/main" id="{9E786B54-ADB9-28DF-58CE-A80ABB11CC65}"/>
              </a:ext>
            </a:extLst>
          </p:cNvPr>
          <p:cNvGraphicFramePr>
            <a:graphicFrameLocks noGrp="1"/>
          </p:cNvGraphicFramePr>
          <p:nvPr>
            <p:ph idx="1"/>
            <p:extLst>
              <p:ext uri="{D42A27DB-BD31-4B8C-83A1-F6EECF244321}">
                <p14:modId xmlns:p14="http://schemas.microsoft.com/office/powerpoint/2010/main" val="728325324"/>
              </p:ext>
            </p:extLst>
          </p:nvPr>
        </p:nvGraphicFramePr>
        <p:xfrm>
          <a:off x="838200" y="1285875"/>
          <a:ext cx="10820400" cy="48910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3923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4" name="ZoneTexte 3">
            <a:extLst>
              <a:ext uri="{FF2B5EF4-FFF2-40B4-BE49-F238E27FC236}">
                <a16:creationId xmlns:a16="http://schemas.microsoft.com/office/drawing/2014/main" id="{7E93BF25-38DB-F3AB-2C9D-7F93B832913F}"/>
              </a:ext>
            </a:extLst>
          </p:cNvPr>
          <p:cNvSpPr txBox="1"/>
          <p:nvPr/>
        </p:nvSpPr>
        <p:spPr>
          <a:xfrm>
            <a:off x="-204878" y="1356754"/>
            <a:ext cx="6094562" cy="419795"/>
          </a:xfrm>
          <a:prstGeom prst="rect">
            <a:avLst/>
          </a:prstGeom>
          <a:noFill/>
        </p:spPr>
        <p:txBody>
          <a:bodyPr wrap="square">
            <a:spAutoFit/>
          </a:bodyPr>
          <a:lstStyle/>
          <a:p>
            <a:pPr algn="ctr" rtl="0">
              <a:defRPr sz="2128" b="1" i="0" u="none" strike="noStrike" kern="1200" cap="all" spc="120" normalizeH="0" baseline="0">
                <a:solidFill>
                  <a:prstClr val="black">
                    <a:lumMod val="65000"/>
                    <a:lumOff val="35000"/>
                  </a:prstClr>
                </a:solidFill>
                <a:latin typeface="+mn-lt"/>
                <a:ea typeface="+mn-ea"/>
                <a:cs typeface="+mn-cs"/>
              </a:defRPr>
            </a:pPr>
            <a:r>
              <a:rPr lang="fr-FR" dirty="0"/>
              <a:t>PRESENTATION BUDGET 2023/24</a:t>
            </a:r>
          </a:p>
        </p:txBody>
      </p:sp>
      <p:pic>
        <p:nvPicPr>
          <p:cNvPr id="9" name="Image 8" descr="Une image contenant texte, capture d’écran, Parallèle, conception&#10;&#10;Description générée automatiquement">
            <a:extLst>
              <a:ext uri="{FF2B5EF4-FFF2-40B4-BE49-F238E27FC236}">
                <a16:creationId xmlns:a16="http://schemas.microsoft.com/office/drawing/2014/main" id="{A1E0BDB6-494A-C19D-4B44-3927A41F7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4804" y="1783543"/>
            <a:ext cx="7716946" cy="4914212"/>
          </a:xfrm>
          <a:prstGeom prst="rect">
            <a:avLst/>
          </a:prstGeom>
        </p:spPr>
      </p:pic>
    </p:spTree>
    <p:extLst>
      <p:ext uri="{BB962C8B-B14F-4D97-AF65-F5344CB8AC3E}">
        <p14:creationId xmlns:p14="http://schemas.microsoft.com/office/powerpoint/2010/main" val="3237272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ZoneTexte 6">
            <a:extLst>
              <a:ext uri="{FF2B5EF4-FFF2-40B4-BE49-F238E27FC236}">
                <a16:creationId xmlns:a16="http://schemas.microsoft.com/office/drawing/2014/main" id="{E52C6326-6FFC-1853-2721-BF098BE833FC}"/>
              </a:ext>
            </a:extLst>
          </p:cNvPr>
          <p:cNvSpPr txBox="1"/>
          <p:nvPr/>
        </p:nvSpPr>
        <p:spPr>
          <a:xfrm>
            <a:off x="0" y="1413984"/>
            <a:ext cx="6094562" cy="419795"/>
          </a:xfrm>
          <a:prstGeom prst="rect">
            <a:avLst/>
          </a:prstGeom>
          <a:noFill/>
        </p:spPr>
        <p:txBody>
          <a:bodyPr wrap="square">
            <a:spAutoFit/>
          </a:bodyPr>
          <a:lstStyle/>
          <a:p>
            <a:pPr algn="ctr" rtl="0">
              <a:defRPr sz="2128" b="1" i="0" u="none" strike="noStrike" kern="1200" cap="all" spc="120" normalizeH="0" baseline="0">
                <a:solidFill>
                  <a:prstClr val="black">
                    <a:lumMod val="65000"/>
                    <a:lumOff val="35000"/>
                  </a:prstClr>
                </a:solidFill>
                <a:latin typeface="+mn-lt"/>
                <a:ea typeface="+mn-ea"/>
                <a:cs typeface="+mn-cs"/>
              </a:defRPr>
            </a:pPr>
            <a:r>
              <a:rPr lang="fr-FR" dirty="0" err="1"/>
              <a:t>iNTERCLUBS</a:t>
            </a:r>
            <a:r>
              <a:rPr lang="fr-FR" dirty="0"/>
              <a:t> 2023/24</a:t>
            </a:r>
          </a:p>
        </p:txBody>
      </p:sp>
      <p:pic>
        <p:nvPicPr>
          <p:cNvPr id="10" name="Image 9" descr="Une image contenant texte, diagramme, Parallèle, ligne&#10;&#10;Description générée automatiquement">
            <a:extLst>
              <a:ext uri="{FF2B5EF4-FFF2-40B4-BE49-F238E27FC236}">
                <a16:creationId xmlns:a16="http://schemas.microsoft.com/office/drawing/2014/main" id="{D2BDB915-C66C-6B92-0D4E-A96B7FD18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9002" y="1776549"/>
            <a:ext cx="9162446" cy="5042168"/>
          </a:xfrm>
          <a:prstGeom prst="rect">
            <a:avLst/>
          </a:prstGeom>
        </p:spPr>
      </p:pic>
    </p:spTree>
    <p:extLst>
      <p:ext uri="{BB962C8B-B14F-4D97-AF65-F5344CB8AC3E}">
        <p14:creationId xmlns:p14="http://schemas.microsoft.com/office/powerpoint/2010/main" val="2863066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ZoneTexte 2">
            <a:extLst>
              <a:ext uri="{FF2B5EF4-FFF2-40B4-BE49-F238E27FC236}">
                <a16:creationId xmlns:a16="http://schemas.microsoft.com/office/drawing/2014/main" id="{877C0006-B97C-7540-480E-9E571C6CFA87}"/>
              </a:ext>
            </a:extLst>
          </p:cNvPr>
          <p:cNvSpPr txBox="1"/>
          <p:nvPr/>
        </p:nvSpPr>
        <p:spPr>
          <a:xfrm>
            <a:off x="0" y="1413984"/>
            <a:ext cx="6094562" cy="419795"/>
          </a:xfrm>
          <a:prstGeom prst="rect">
            <a:avLst/>
          </a:prstGeom>
          <a:noFill/>
        </p:spPr>
        <p:txBody>
          <a:bodyPr wrap="square">
            <a:spAutoFit/>
          </a:bodyPr>
          <a:lstStyle/>
          <a:p>
            <a:pPr algn="ctr" rtl="0">
              <a:defRPr sz="2128" b="1" i="0" u="none" strike="noStrike" kern="1200" cap="all" spc="120" normalizeH="0" baseline="0">
                <a:solidFill>
                  <a:prstClr val="black">
                    <a:lumMod val="65000"/>
                    <a:lumOff val="35000"/>
                  </a:prstClr>
                </a:solidFill>
                <a:latin typeface="+mn-lt"/>
                <a:ea typeface="+mn-ea"/>
                <a:cs typeface="+mn-cs"/>
              </a:defRPr>
            </a:pPr>
            <a:r>
              <a:rPr lang="fr-FR" dirty="0"/>
              <a:t>Tournois 2023/24</a:t>
            </a:r>
          </a:p>
        </p:txBody>
      </p:sp>
      <p:pic>
        <p:nvPicPr>
          <p:cNvPr id="6" name="Image 5" descr="Une image contenant texte, capture d’écran, nombre, Police&#10;&#10;Description générée automatiquement">
            <a:extLst>
              <a:ext uri="{FF2B5EF4-FFF2-40B4-BE49-F238E27FC236}">
                <a16:creationId xmlns:a16="http://schemas.microsoft.com/office/drawing/2014/main" id="{4D07839E-85DE-20F9-89B3-0C0DA8D9D8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36" y="1976870"/>
            <a:ext cx="6263936" cy="4430414"/>
          </a:xfrm>
          <a:prstGeom prst="rect">
            <a:avLst/>
          </a:prstGeom>
        </p:spPr>
      </p:pic>
      <p:pic>
        <p:nvPicPr>
          <p:cNvPr id="8" name="Image 7" descr="Une image contenant texte, capture d’écran, nombre, Police&#10;&#10;Description générée automatiquement">
            <a:extLst>
              <a:ext uri="{FF2B5EF4-FFF2-40B4-BE49-F238E27FC236}">
                <a16:creationId xmlns:a16="http://schemas.microsoft.com/office/drawing/2014/main" id="{12B371B0-796C-3465-FE89-29887431DF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529" y="1833779"/>
            <a:ext cx="6995074" cy="4947541"/>
          </a:xfrm>
          <a:prstGeom prst="rect">
            <a:avLst/>
          </a:prstGeom>
        </p:spPr>
      </p:pic>
    </p:spTree>
    <p:extLst>
      <p:ext uri="{BB962C8B-B14F-4D97-AF65-F5344CB8AC3E}">
        <p14:creationId xmlns:p14="http://schemas.microsoft.com/office/powerpoint/2010/main" val="150617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222797226"/>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18" imgW="383" imgH="384" progId="TCLayout.ActiveDocument.1">
                  <p:embed/>
                </p:oleObj>
              </mc:Choice>
              <mc:Fallback>
                <p:oleObj name="Diapositive think-cell" r:id="rId18"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19"/>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20"/>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r>
              <a:rPr lang="fr-FR" dirty="0"/>
              <a:t>Croissance des licences au cours de la saison </a:t>
            </a:r>
          </a:p>
        </p:txBody>
      </p:sp>
      <p:graphicFrame>
        <p:nvGraphicFramePr>
          <p:cNvPr id="27" name="Chart 3">
            <a:extLst>
              <a:ext uri="{FF2B5EF4-FFF2-40B4-BE49-F238E27FC236}">
                <a16:creationId xmlns:a16="http://schemas.microsoft.com/office/drawing/2014/main" id="{9BC7FD23-295E-4C81-A5E4-5D1293F2C998}"/>
              </a:ext>
            </a:extLst>
          </p:cNvPr>
          <p:cNvGraphicFramePr/>
          <p:nvPr>
            <p:custDataLst>
              <p:tags r:id="rId2"/>
            </p:custDataLst>
            <p:extLst>
              <p:ext uri="{D42A27DB-BD31-4B8C-83A1-F6EECF244321}">
                <p14:modId xmlns:p14="http://schemas.microsoft.com/office/powerpoint/2010/main" val="2386470593"/>
              </p:ext>
            </p:extLst>
          </p:nvPr>
        </p:nvGraphicFramePr>
        <p:xfrm>
          <a:off x="488950" y="2127250"/>
          <a:ext cx="11404600" cy="4132263"/>
        </p:xfrm>
        <a:graphic>
          <a:graphicData uri="http://schemas.openxmlformats.org/drawingml/2006/chart">
            <c:chart xmlns:c="http://schemas.openxmlformats.org/drawingml/2006/chart" xmlns:r="http://schemas.openxmlformats.org/officeDocument/2006/relationships" r:id="rId21"/>
          </a:graphicData>
        </a:graphic>
      </p:graphicFrame>
      <p:sp>
        <p:nvSpPr>
          <p:cNvPr id="9" name="Text Placeholder 2">
            <a:extLst>
              <a:ext uri="{FF2B5EF4-FFF2-40B4-BE49-F238E27FC236}">
                <a16:creationId xmlns:a16="http://schemas.microsoft.com/office/drawing/2014/main" id="{212636B5-6630-4A0A-9406-8E60574EEBF8}"/>
              </a:ext>
            </a:extLst>
          </p:cNvPr>
          <p:cNvSpPr>
            <a:spLocks noGrp="1"/>
          </p:cNvSpPr>
          <p:nvPr>
            <p:custDataLst>
              <p:tags r:id="rId3"/>
            </p:custDataLst>
          </p:nvPr>
        </p:nvSpPr>
        <p:spPr bwMode="auto">
          <a:xfrm>
            <a:off x="1106488"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3051FBA-C380-4777-9D02-43E84FB41DEB}" type="datetime'''''2''0''18/''''''20''''''''''''''''1''9'''''''''">
              <a:rPr lang="fr-FR" altLang="en-US" sz="1400" smtClean="0"/>
              <a:pPr/>
              <a:t>2018/2019</a:t>
            </a:fld>
            <a:endParaRPr lang="fr-FR" sz="1400" dirty="0"/>
          </a:p>
        </p:txBody>
      </p:sp>
      <p:sp>
        <p:nvSpPr>
          <p:cNvPr id="12" name="Text Placeholder 2">
            <a:extLst>
              <a:ext uri="{FF2B5EF4-FFF2-40B4-BE49-F238E27FC236}">
                <a16:creationId xmlns:a16="http://schemas.microsoft.com/office/drawing/2014/main" id="{AC18BB7E-D8BE-4C1B-A7C1-1AE389B4B48B}"/>
              </a:ext>
            </a:extLst>
          </p:cNvPr>
          <p:cNvSpPr>
            <a:spLocks noGrp="1"/>
          </p:cNvSpPr>
          <p:nvPr>
            <p:custDataLst>
              <p:tags r:id="rId4"/>
            </p:custDataLst>
          </p:nvPr>
        </p:nvSpPr>
        <p:spPr bwMode="auto">
          <a:xfrm>
            <a:off x="2979738"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53575E9-80A9-4FA1-A982-EC7DA288794F}" type="datetime'''''''2''''0''''''''1''9''''''''''/''2''0''''''2''0'''''">
              <a:rPr lang="fr-FR" altLang="en-US" sz="1400" smtClean="0"/>
              <a:pPr/>
              <a:t>2019/2020</a:t>
            </a:fld>
            <a:endParaRPr lang="fr-FR" sz="1400" dirty="0"/>
          </a:p>
        </p:txBody>
      </p:sp>
      <p:sp>
        <p:nvSpPr>
          <p:cNvPr id="13" name="Text Placeholder 2">
            <a:extLst>
              <a:ext uri="{FF2B5EF4-FFF2-40B4-BE49-F238E27FC236}">
                <a16:creationId xmlns:a16="http://schemas.microsoft.com/office/drawing/2014/main" id="{7757FF0B-110F-4100-AE48-F988B55F4E43}"/>
              </a:ext>
            </a:extLst>
          </p:cNvPr>
          <p:cNvSpPr>
            <a:spLocks noGrp="1"/>
          </p:cNvSpPr>
          <p:nvPr>
            <p:custDataLst>
              <p:tags r:id="rId5"/>
            </p:custDataLst>
          </p:nvPr>
        </p:nvSpPr>
        <p:spPr bwMode="auto">
          <a:xfrm>
            <a:off x="4852988"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D7E04F3-15D2-49BA-B83A-758F307758E7}" type="datetime'''''''''2''''''''0''''''2''0''''''''/''2''0''''''''21'''">
              <a:rPr lang="fr-FR" altLang="en-US" sz="1400" smtClean="0"/>
              <a:pPr/>
              <a:t>2020/2021</a:t>
            </a:fld>
            <a:endParaRPr lang="fr-FR" sz="1400" dirty="0"/>
          </a:p>
        </p:txBody>
      </p:sp>
      <p:sp>
        <p:nvSpPr>
          <p:cNvPr id="21" name="Text Placeholder 2">
            <a:extLst>
              <a:ext uri="{FF2B5EF4-FFF2-40B4-BE49-F238E27FC236}">
                <a16:creationId xmlns:a16="http://schemas.microsoft.com/office/drawing/2014/main" id="{C99A17FC-F456-4F9F-9091-640E99245B9A}"/>
              </a:ext>
            </a:extLst>
          </p:cNvPr>
          <p:cNvSpPr>
            <a:spLocks noGrp="1"/>
          </p:cNvSpPr>
          <p:nvPr>
            <p:custDataLst>
              <p:tags r:id="rId6"/>
            </p:custDataLst>
          </p:nvPr>
        </p:nvSpPr>
        <p:spPr bwMode="auto">
          <a:xfrm>
            <a:off x="6726238"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5E24CF-2BF7-4852-A352-331C77F851A3}" type="datetime'''''''''''''''2''0''''''2''1''/2''022'''''''''''''">
              <a:rPr lang="fr-FR" altLang="en-US" sz="1400" smtClean="0"/>
              <a:pPr/>
              <a:t>2021/2022</a:t>
            </a:fld>
            <a:endParaRPr lang="fr-FR" sz="1400" dirty="0"/>
          </a:p>
        </p:txBody>
      </p:sp>
      <p:sp>
        <p:nvSpPr>
          <p:cNvPr id="22" name="Text Placeholder 2">
            <a:extLst>
              <a:ext uri="{FF2B5EF4-FFF2-40B4-BE49-F238E27FC236}">
                <a16:creationId xmlns:a16="http://schemas.microsoft.com/office/drawing/2014/main" id="{6BF3D48F-4B85-49D7-A22B-6F9307AC8B10}"/>
              </a:ext>
            </a:extLst>
          </p:cNvPr>
          <p:cNvSpPr>
            <a:spLocks noGrp="1"/>
          </p:cNvSpPr>
          <p:nvPr>
            <p:custDataLst>
              <p:tags r:id="rId7"/>
            </p:custDataLst>
          </p:nvPr>
        </p:nvSpPr>
        <p:spPr bwMode="auto">
          <a:xfrm>
            <a:off x="8599488"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A0B2E41-E950-476B-823A-2AFFE9ACF0BB}" type="datetime'''''''''''''''2''''02''''2''''''''/''''''''2''0''2''''3'''">
              <a:rPr lang="fr-FR" altLang="en-US" sz="1400" smtClean="0"/>
              <a:pPr/>
              <a:t>2022/2023</a:t>
            </a:fld>
            <a:endParaRPr lang="fr-FR" sz="1400" dirty="0"/>
          </a:p>
        </p:txBody>
      </p:sp>
      <p:sp>
        <p:nvSpPr>
          <p:cNvPr id="14" name="Text Placeholder 2">
            <a:extLst>
              <a:ext uri="{FF2B5EF4-FFF2-40B4-BE49-F238E27FC236}">
                <a16:creationId xmlns:a16="http://schemas.microsoft.com/office/drawing/2014/main" id="{34FFFC4C-D66A-4686-9152-050433AEEFCC}"/>
              </a:ext>
            </a:extLst>
          </p:cNvPr>
          <p:cNvSpPr>
            <a:spLocks noGrp="1"/>
          </p:cNvSpPr>
          <p:nvPr>
            <p:custDataLst>
              <p:tags r:id="rId8"/>
            </p:custDataLst>
          </p:nvPr>
        </p:nvSpPr>
        <p:spPr bwMode="auto">
          <a:xfrm>
            <a:off x="198438" y="4341813"/>
            <a:ext cx="6461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F6E8373-252D-4137-826C-E06A9B49EA48}" type="datetime'''Ho''''''''''''''''mme''''''''''''''''''''''''''''''''s'''''">
              <a:rPr lang="fr-FR" altLang="en-US" sz="1400" smtClean="0"/>
              <a:pPr/>
              <a:t>Hommes</a:t>
            </a:fld>
            <a:endParaRPr lang="fr-FR" sz="1400" dirty="0"/>
          </a:p>
        </p:txBody>
      </p:sp>
      <p:sp>
        <p:nvSpPr>
          <p:cNvPr id="15" name="Text Placeholder 2">
            <a:extLst>
              <a:ext uri="{FF2B5EF4-FFF2-40B4-BE49-F238E27FC236}">
                <a16:creationId xmlns:a16="http://schemas.microsoft.com/office/drawing/2014/main" id="{BADDF537-1D98-4D8B-B53C-6C66B2B37501}"/>
              </a:ext>
            </a:extLst>
          </p:cNvPr>
          <p:cNvSpPr>
            <a:spLocks noGrp="1"/>
          </p:cNvSpPr>
          <p:nvPr>
            <p:custDataLst>
              <p:tags r:id="rId9"/>
            </p:custDataLst>
          </p:nvPr>
        </p:nvSpPr>
        <p:spPr bwMode="auto">
          <a:xfrm>
            <a:off x="236538" y="5635625"/>
            <a:ext cx="6080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5C8959C-5234-4CFA-B702-2BBC994A4BA3}" type="datetime'''''''''''F''e''''''''''''''m''''''''''''me''''s'''''''">
              <a:rPr lang="fr-FR" altLang="en-US" sz="1400" smtClean="0"/>
              <a:pPr/>
              <a:t>Femmes</a:t>
            </a:fld>
            <a:endParaRPr lang="fr-FR" sz="1400" dirty="0"/>
          </a:p>
        </p:txBody>
      </p:sp>
      <p:sp>
        <p:nvSpPr>
          <p:cNvPr id="17" name="Text Placeholder 2">
            <a:extLst>
              <a:ext uri="{FF2B5EF4-FFF2-40B4-BE49-F238E27FC236}">
                <a16:creationId xmlns:a16="http://schemas.microsoft.com/office/drawing/2014/main" id="{B6B0F170-884B-4F13-964A-B8D7769E00D1}"/>
              </a:ext>
            </a:extLst>
          </p:cNvPr>
          <p:cNvSpPr>
            <a:spLocks noGrp="1"/>
          </p:cNvSpPr>
          <p:nvPr>
            <p:custDataLst>
              <p:tags r:id="rId10"/>
            </p:custDataLst>
          </p:nvPr>
        </p:nvSpPr>
        <p:spPr bwMode="gray">
          <a:xfrm>
            <a:off x="1347788" y="3371850"/>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2D26479-9994-4EF6-8635-1CC0EA82AE8D}" type="datetime'''''''''2''''''''2''''''''''''''''''''''9'''''''''''">
              <a:rPr lang="fr-FR" altLang="en-US" sz="1400" smtClean="0"/>
              <a:pPr/>
              <a:t>229</a:t>
            </a:fld>
            <a:endParaRPr lang="fr-FR" sz="1400" dirty="0"/>
          </a:p>
        </p:txBody>
      </p:sp>
      <p:sp>
        <p:nvSpPr>
          <p:cNvPr id="18" name="Text Placeholder 2">
            <a:extLst>
              <a:ext uri="{FF2B5EF4-FFF2-40B4-BE49-F238E27FC236}">
                <a16:creationId xmlns:a16="http://schemas.microsoft.com/office/drawing/2014/main" id="{10B9D9A8-570C-47F2-B462-D274D0D31B82}"/>
              </a:ext>
            </a:extLst>
          </p:cNvPr>
          <p:cNvSpPr>
            <a:spLocks noGrp="1"/>
          </p:cNvSpPr>
          <p:nvPr>
            <p:custDataLst>
              <p:tags r:id="rId11"/>
            </p:custDataLst>
          </p:nvPr>
        </p:nvSpPr>
        <p:spPr bwMode="gray">
          <a:xfrm>
            <a:off x="3221038" y="3281363"/>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560E220-C5B0-41AC-9D78-79B94DA76915}" type="datetime'''''''''''''''''''''''''23''''''''''''''''''''7'''''''">
              <a:rPr lang="fr-FR" altLang="en-US" sz="1400" smtClean="0"/>
              <a:pPr/>
              <a:t>237</a:t>
            </a:fld>
            <a:endParaRPr lang="fr-FR" sz="1400" dirty="0"/>
          </a:p>
        </p:txBody>
      </p:sp>
      <p:sp>
        <p:nvSpPr>
          <p:cNvPr id="19" name="Text Placeholder 2">
            <a:extLst>
              <a:ext uri="{FF2B5EF4-FFF2-40B4-BE49-F238E27FC236}">
                <a16:creationId xmlns:a16="http://schemas.microsoft.com/office/drawing/2014/main" id="{385B079A-026F-43F8-8718-F1E46A5BE188}"/>
              </a:ext>
            </a:extLst>
          </p:cNvPr>
          <p:cNvSpPr>
            <a:spLocks noGrp="1"/>
          </p:cNvSpPr>
          <p:nvPr>
            <p:custDataLst>
              <p:tags r:id="rId12"/>
            </p:custDataLst>
          </p:nvPr>
        </p:nvSpPr>
        <p:spPr bwMode="gray">
          <a:xfrm>
            <a:off x="5094288" y="4727575"/>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D74A612-D19B-4E08-A892-908F824CC615}" type="datetime'''''''''''''1''''''''''''''''''0''''''9'''''''''''''">
              <a:rPr lang="fr-FR" altLang="en-US" sz="1400" smtClean="0"/>
              <a:pPr/>
              <a:t>109</a:t>
            </a:fld>
            <a:endParaRPr lang="fr-FR" sz="1400" dirty="0"/>
          </a:p>
        </p:txBody>
      </p:sp>
      <p:sp>
        <p:nvSpPr>
          <p:cNvPr id="23" name="Text Placeholder 2">
            <a:extLst>
              <a:ext uri="{FF2B5EF4-FFF2-40B4-BE49-F238E27FC236}">
                <a16:creationId xmlns:a16="http://schemas.microsoft.com/office/drawing/2014/main" id="{18C19583-C655-4990-BEBA-2EC9190039A1}"/>
              </a:ext>
            </a:extLst>
          </p:cNvPr>
          <p:cNvSpPr>
            <a:spLocks noGrp="1"/>
          </p:cNvSpPr>
          <p:nvPr>
            <p:custDataLst>
              <p:tags r:id="rId13"/>
            </p:custDataLst>
          </p:nvPr>
        </p:nvSpPr>
        <p:spPr bwMode="gray">
          <a:xfrm>
            <a:off x="6967538" y="3438525"/>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CD1B516-AE79-495A-9248-87140A0CE54D}" type="datetime'''22''''''''''''''''''''''''3'''''''''''''''''">
              <a:rPr lang="fr-FR" altLang="en-US" sz="1400" smtClean="0"/>
              <a:pPr/>
              <a:t>223</a:t>
            </a:fld>
            <a:endParaRPr lang="fr-FR" sz="1400" dirty="0"/>
          </a:p>
        </p:txBody>
      </p:sp>
      <p:sp>
        <p:nvSpPr>
          <p:cNvPr id="24" name="Text Placeholder 2">
            <a:extLst>
              <a:ext uri="{FF2B5EF4-FFF2-40B4-BE49-F238E27FC236}">
                <a16:creationId xmlns:a16="http://schemas.microsoft.com/office/drawing/2014/main" id="{525A78A6-6A7C-4BA8-BF60-67798D87F8C8}"/>
              </a:ext>
            </a:extLst>
          </p:cNvPr>
          <p:cNvSpPr>
            <a:spLocks noGrp="1"/>
          </p:cNvSpPr>
          <p:nvPr>
            <p:custDataLst>
              <p:tags r:id="rId14"/>
            </p:custDataLst>
          </p:nvPr>
        </p:nvSpPr>
        <p:spPr bwMode="gray">
          <a:xfrm>
            <a:off x="8840788" y="2173288"/>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B1DA697-1190-4765-8142-7EEDD1F72460}" type="datetime'3''''''''''''''''''''3''''''5'''''''''''''''''''''''''''''">
              <a:rPr lang="fr-FR" altLang="en-US" sz="1400" smtClean="0"/>
              <a:pPr/>
              <a:t>335</a:t>
            </a:fld>
            <a:endParaRPr lang="fr-FR" sz="1400" dirty="0"/>
          </a:p>
        </p:txBody>
      </p:sp>
      <p:sp>
        <p:nvSpPr>
          <p:cNvPr id="20" name="Text Placeholder 2">
            <a:extLst>
              <a:ext uri="{FF2B5EF4-FFF2-40B4-BE49-F238E27FC236}">
                <a16:creationId xmlns:a16="http://schemas.microsoft.com/office/drawing/2014/main" id="{34EBFAC7-8F7A-4749-B829-D1328B793F31}"/>
              </a:ext>
            </a:extLst>
          </p:cNvPr>
          <p:cNvSpPr>
            <a:spLocks noGrp="1"/>
          </p:cNvSpPr>
          <p:nvPr>
            <p:custDataLst>
              <p:tags r:id="rId15"/>
            </p:custDataLst>
          </p:nvPr>
        </p:nvSpPr>
        <p:spPr bwMode="auto">
          <a:xfrm>
            <a:off x="10472738"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8FD4C80-F131-4EEB-A111-15E5FBB29F4C}" type="datetime'''2''023''/2''''''''''''''''''0''''''2''''''''''''''''''4'''">
              <a:rPr lang="fr-FR" altLang="en-US" sz="1400" smtClean="0"/>
              <a:pPr/>
              <a:t>2023/2024</a:t>
            </a:fld>
            <a:endParaRPr lang="fr-FR" sz="1400" dirty="0"/>
          </a:p>
        </p:txBody>
      </p:sp>
      <p:sp>
        <p:nvSpPr>
          <p:cNvPr id="25" name="Text Placeholder 2">
            <a:extLst>
              <a:ext uri="{FF2B5EF4-FFF2-40B4-BE49-F238E27FC236}">
                <a16:creationId xmlns:a16="http://schemas.microsoft.com/office/drawing/2014/main" id="{0A06BC74-6EB9-4759-890E-6891DF00F473}"/>
              </a:ext>
            </a:extLst>
          </p:cNvPr>
          <p:cNvSpPr>
            <a:spLocks noGrp="1"/>
          </p:cNvSpPr>
          <p:nvPr>
            <p:custDataLst>
              <p:tags r:id="rId16"/>
            </p:custDataLst>
          </p:nvPr>
        </p:nvSpPr>
        <p:spPr bwMode="gray">
          <a:xfrm>
            <a:off x="10714038" y="1992313"/>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B657381-5850-43A1-A2A2-66AFCB450EC9}" type="datetime'''''''''3''''''''''''''''5''''''''''''''''''''1'''''''''''''">
              <a:rPr lang="fr-FR" altLang="en-US" sz="1400" smtClean="0"/>
              <a:pPr/>
              <a:t>351</a:t>
            </a:fld>
            <a:endParaRPr lang="fr-FR" sz="1400" dirty="0"/>
          </a:p>
        </p:txBody>
      </p:sp>
    </p:spTree>
    <p:extLst>
      <p:ext uri="{BB962C8B-B14F-4D97-AF65-F5344CB8AC3E}">
        <p14:creationId xmlns:p14="http://schemas.microsoft.com/office/powerpoint/2010/main" val="2299720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ZoneTexte 2">
            <a:extLst>
              <a:ext uri="{FF2B5EF4-FFF2-40B4-BE49-F238E27FC236}">
                <a16:creationId xmlns:a16="http://schemas.microsoft.com/office/drawing/2014/main" id="{61E2FDF1-93BD-8FBC-FB63-812471B0A6CE}"/>
              </a:ext>
            </a:extLst>
          </p:cNvPr>
          <p:cNvSpPr txBox="1"/>
          <p:nvPr/>
        </p:nvSpPr>
        <p:spPr>
          <a:xfrm>
            <a:off x="0" y="1413984"/>
            <a:ext cx="6094562" cy="419795"/>
          </a:xfrm>
          <a:prstGeom prst="rect">
            <a:avLst/>
          </a:prstGeom>
          <a:noFill/>
        </p:spPr>
        <p:txBody>
          <a:bodyPr wrap="square">
            <a:spAutoFit/>
          </a:bodyPr>
          <a:lstStyle/>
          <a:p>
            <a:pPr algn="ctr" rtl="0">
              <a:defRPr sz="2128" b="1" i="0" u="none" strike="noStrike" kern="1200" cap="all" spc="120" normalizeH="0" baseline="0">
                <a:solidFill>
                  <a:prstClr val="black">
                    <a:lumMod val="65000"/>
                    <a:lumOff val="35000"/>
                  </a:prstClr>
                </a:solidFill>
                <a:latin typeface="+mn-lt"/>
                <a:ea typeface="+mn-ea"/>
                <a:cs typeface="+mn-cs"/>
              </a:defRPr>
            </a:pPr>
            <a:r>
              <a:rPr lang="fr-FR" dirty="0"/>
              <a:t>STAGES 2023/24</a:t>
            </a:r>
          </a:p>
        </p:txBody>
      </p:sp>
      <p:pic>
        <p:nvPicPr>
          <p:cNvPr id="6" name="Image 5" descr="Une image contenant texte, diagramme, capture d’écran, nombre&#10;&#10;Description générée automatiquement">
            <a:extLst>
              <a:ext uri="{FF2B5EF4-FFF2-40B4-BE49-F238E27FC236}">
                <a16:creationId xmlns:a16="http://schemas.microsoft.com/office/drawing/2014/main" id="{8FDEE2A9-BC00-A606-C74F-F521ACA62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0938" y="1776549"/>
            <a:ext cx="6570437" cy="2103984"/>
          </a:xfrm>
          <a:prstGeom prst="rect">
            <a:avLst/>
          </a:prstGeom>
        </p:spPr>
      </p:pic>
      <p:pic>
        <p:nvPicPr>
          <p:cNvPr id="8" name="Image 7" descr="Une image contenant texte, diagramme, capture d’écran, Parallèle&#10;&#10;Description générée automatiquement">
            <a:extLst>
              <a:ext uri="{FF2B5EF4-FFF2-40B4-BE49-F238E27FC236}">
                <a16:creationId xmlns:a16="http://schemas.microsoft.com/office/drawing/2014/main" id="{D0165F4E-55C9-6DD1-A138-DEF2374CD3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264" y="3874263"/>
            <a:ext cx="7020169" cy="2838090"/>
          </a:xfrm>
          <a:prstGeom prst="rect">
            <a:avLst/>
          </a:prstGeom>
        </p:spPr>
      </p:pic>
      <p:pic>
        <p:nvPicPr>
          <p:cNvPr id="10" name="Image 9" descr="Une image contenant texte, capture d’écran, diagramme, Parallèle&#10;&#10;Description générée automatiquement">
            <a:extLst>
              <a:ext uri="{FF2B5EF4-FFF2-40B4-BE49-F238E27FC236}">
                <a16:creationId xmlns:a16="http://schemas.microsoft.com/office/drawing/2014/main" id="{D3385EF9-4E54-89BA-235C-B878BC9582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3762" y="3578808"/>
            <a:ext cx="5830303" cy="3173601"/>
          </a:xfrm>
          <a:prstGeom prst="rect">
            <a:avLst/>
          </a:prstGeom>
        </p:spPr>
      </p:pic>
    </p:spTree>
    <p:extLst>
      <p:ext uri="{BB962C8B-B14F-4D97-AF65-F5344CB8AC3E}">
        <p14:creationId xmlns:p14="http://schemas.microsoft.com/office/powerpoint/2010/main" val="1191952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ZoneTexte 2">
            <a:extLst>
              <a:ext uri="{FF2B5EF4-FFF2-40B4-BE49-F238E27FC236}">
                <a16:creationId xmlns:a16="http://schemas.microsoft.com/office/drawing/2014/main" id="{61E2FDF1-93BD-8FBC-FB63-812471B0A6CE}"/>
              </a:ext>
            </a:extLst>
          </p:cNvPr>
          <p:cNvSpPr txBox="1"/>
          <p:nvPr/>
        </p:nvSpPr>
        <p:spPr>
          <a:xfrm>
            <a:off x="838200" y="1356754"/>
            <a:ext cx="10225135" cy="3497561"/>
          </a:xfrm>
          <a:prstGeom prst="rect">
            <a:avLst/>
          </a:prstGeom>
          <a:noFill/>
        </p:spPr>
        <p:txBody>
          <a:bodyPr wrap="square">
            <a:spAutoFit/>
          </a:bodyPr>
          <a:lstStyle/>
          <a:p>
            <a:pPr rtl="0">
              <a:defRPr sz="2128" b="1" i="0" u="none" strike="noStrike" kern="1200" cap="all" spc="120" normalizeH="0" baseline="0">
                <a:solidFill>
                  <a:prstClr val="black">
                    <a:lumMod val="65000"/>
                    <a:lumOff val="35000"/>
                  </a:prstClr>
                </a:solidFill>
                <a:latin typeface="+mn-lt"/>
                <a:ea typeface="+mn-ea"/>
                <a:cs typeface="+mn-cs"/>
              </a:defRPr>
            </a:pPr>
            <a:r>
              <a:rPr lang="fr-FR" dirty="0"/>
              <a:t>Comment financer un emploi 35h au club ?</a:t>
            </a:r>
          </a:p>
          <a:p>
            <a:pPr rtl="0">
              <a:defRPr sz="2128" b="1" i="0" u="none" strike="noStrike" kern="1200" cap="all" spc="120" normalizeH="0" baseline="0">
                <a:solidFill>
                  <a:prstClr val="black">
                    <a:lumMod val="65000"/>
                    <a:lumOff val="35000"/>
                  </a:prstClr>
                </a:solidFill>
                <a:latin typeface="+mn-lt"/>
                <a:ea typeface="+mn-ea"/>
                <a:cs typeface="+mn-cs"/>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rtl="0">
              <a:defRPr sz="2128" b="1" i="0" u="none" strike="noStrike" kern="1200" cap="all" spc="120" normalizeH="0" baseline="0">
                <a:solidFill>
                  <a:prstClr val="black">
                    <a:lumMod val="65000"/>
                    <a:lumOff val="35000"/>
                  </a:prstClr>
                </a:solidFill>
                <a:latin typeface="+mn-lt"/>
                <a:ea typeface="+mn-ea"/>
                <a:cs typeface="+mn-cs"/>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Augmentation du nombre de stages jeunes : Entre 1 à 2 semaines pendant les vacances scolaires + 2 semaines en juillet et 2 semaines en août</a:t>
            </a:r>
          </a:p>
          <a:p>
            <a:pPr marL="342900" indent="-342900" rtl="0">
              <a:buFont typeface="Wingdings" panose="05000000000000000000" pitchFamily="2" charset="2"/>
              <a:buChar char="Ø"/>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Mise à disposition de l’entraîneur pour de l’activité scolaire ou périscolaire (entre 6h et 10h) par semaine. Triple objectif : trouver de nouveaux publics jeunes, développer le badminton dans les écoles à Marseille et financer le contrat de l’entraîneur</a:t>
            </a:r>
          </a:p>
          <a:p>
            <a:pPr marL="342900" indent="-342900">
              <a:buFont typeface="Wingdings" panose="05000000000000000000" pitchFamily="2" charset="2"/>
              <a:buChar char="Ø"/>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Trouver de nouveaux sponsors, mécènes</a:t>
            </a:r>
          </a:p>
          <a:p>
            <a:pPr marL="342900" indent="-342900">
              <a:buFont typeface="Wingdings" panose="05000000000000000000" pitchFamily="2" charset="2"/>
              <a:buChar char="Ø"/>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Augmenter les cotisations</a:t>
            </a:r>
          </a:p>
          <a:p>
            <a:pPr marL="342900" indent="-342900">
              <a:buFont typeface="Wingdings" panose="05000000000000000000" pitchFamily="2" charset="2"/>
              <a:buChar char="Ø"/>
              <a:defRPr sz="2128" b="1" i="0" u="none" strike="noStrike" kern="1200" cap="all" spc="120" normalizeH="0" baseline="0">
                <a:solidFill>
                  <a:prstClr val="black">
                    <a:lumMod val="65000"/>
                    <a:lumOff val="35000"/>
                  </a:prstClr>
                </a:solidFill>
                <a:latin typeface="+mn-lt"/>
                <a:ea typeface="+mn-ea"/>
                <a:cs typeface="+mn-cs"/>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571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ZoneTexte 2">
            <a:extLst>
              <a:ext uri="{FF2B5EF4-FFF2-40B4-BE49-F238E27FC236}">
                <a16:creationId xmlns:a16="http://schemas.microsoft.com/office/drawing/2014/main" id="{61E2FDF1-93BD-8FBC-FB63-812471B0A6CE}"/>
              </a:ext>
            </a:extLst>
          </p:cNvPr>
          <p:cNvSpPr txBox="1"/>
          <p:nvPr/>
        </p:nvSpPr>
        <p:spPr>
          <a:xfrm>
            <a:off x="838200" y="1356754"/>
            <a:ext cx="10225135" cy="4093428"/>
          </a:xfrm>
          <a:prstGeom prst="rect">
            <a:avLst/>
          </a:prstGeom>
          <a:noFill/>
        </p:spPr>
        <p:txBody>
          <a:bodyPr wrap="square">
            <a:spAutoFit/>
          </a:bodyPr>
          <a:lstStyle/>
          <a:p>
            <a:pPr marL="342900" indent="-342900">
              <a:buFont typeface="Wingdings" panose="05000000000000000000" pitchFamily="2" charset="2"/>
              <a:buChar char="Ø"/>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Information sur l’augmentation des cotisations suite au développement des projets de la section et de l’augmentation de la part fédérale de la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FFBaD</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sz="2128" b="1" i="0" u="none" strike="noStrike" kern="1200" cap="all" spc="120" normalizeH="0" baseline="0">
                <a:solidFill>
                  <a:prstClr val="black">
                    <a:lumMod val="65000"/>
                    <a:lumOff val="35000"/>
                  </a:prstClr>
                </a:solidFill>
                <a:latin typeface="+mn-lt"/>
                <a:ea typeface="+mn-ea"/>
                <a:cs typeface="+mn-cs"/>
              </a:defRPr>
            </a:pPr>
            <a:endParaRPr lang="fr-FR" sz="2000" b="1" cap="all" spc="120" noProof="0" dirty="0">
              <a:solidFill>
                <a:prstClr val="black"/>
              </a:solidFill>
              <a:latin typeface="Calibri" panose="020F0502020204030204"/>
            </a:endParaRPr>
          </a:p>
          <a:p>
            <a:pPr>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Proposition d’augmenter les licences de la façon suivante :</a:t>
            </a:r>
          </a:p>
          <a:p>
            <a:pPr>
              <a:defRPr sz="2128" b="1" i="0" u="none" strike="noStrike" kern="1200" cap="all" spc="120" normalizeH="0" baseline="0">
                <a:solidFill>
                  <a:prstClr val="black">
                    <a:lumMod val="65000"/>
                    <a:lumOff val="35000"/>
                  </a:prstClr>
                </a:solidFill>
                <a:latin typeface="+mn-lt"/>
                <a:ea typeface="+mn-ea"/>
                <a:cs typeface="+mn-cs"/>
              </a:defRPr>
            </a:pPr>
            <a:endParaRPr lang="fr-FR" sz="2000" dirty="0">
              <a:solidFill>
                <a:prstClr val="black"/>
              </a:solidFill>
              <a:latin typeface="Calibri" panose="020F0502020204030204"/>
            </a:endParaRPr>
          </a:p>
          <a:p>
            <a:pPr>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+20€ pour la cotisation jeunes/</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minibad</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+20€ pour la cotisation étudiants loisirs</a:t>
            </a:r>
          </a:p>
          <a:p>
            <a:pPr>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+10€ pour la cotisation étudiants compétiteurs</a:t>
            </a:r>
          </a:p>
          <a:p>
            <a:pPr>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+10€ pour la cotisation adultes loisirs</a:t>
            </a:r>
          </a:p>
          <a:p>
            <a:pPr>
              <a:defRPr sz="2128" b="1" i="0" u="none" strike="noStrike" kern="1200" cap="all" spc="120" normalizeH="0" baseline="0">
                <a:solidFill>
                  <a:prstClr val="black">
                    <a:lumMod val="65000"/>
                    <a:lumOff val="35000"/>
                  </a:prstClr>
                </a:solidFill>
                <a:latin typeface="+mn-lt"/>
                <a:ea typeface="+mn-ea"/>
                <a:cs typeface="+mn-cs"/>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+10€ pour la cotisation adultes compétiteurs</a:t>
            </a:r>
          </a:p>
          <a:p>
            <a:pPr>
              <a:defRPr sz="2128" b="1" i="0" u="none" strike="noStrike" kern="1200" cap="all" spc="120" normalizeH="0" baseline="0">
                <a:solidFill>
                  <a:prstClr val="black">
                    <a:lumMod val="65000"/>
                    <a:lumOff val="35000"/>
                  </a:prstClr>
                </a:solidFill>
                <a:latin typeface="+mn-lt"/>
                <a:ea typeface="+mn-ea"/>
                <a:cs typeface="+mn-cs"/>
              </a:defRPr>
            </a:pPr>
            <a:endParaRPr lang="fr-FR" sz="2000" dirty="0">
              <a:solidFill>
                <a:prstClr val="black"/>
              </a:solidFill>
              <a:latin typeface="Calibri" panose="020F0502020204030204"/>
            </a:endParaRPr>
          </a:p>
          <a:p>
            <a:pPr marL="342900" indent="-342900">
              <a:buFont typeface="Wingdings" panose="05000000000000000000" pitchFamily="2" charset="2"/>
              <a:buChar char="Ø"/>
              <a:defRPr sz="2128" b="1" i="0" u="none" strike="noStrike" kern="1200" cap="all" spc="120" normalizeH="0" baseline="0">
                <a:solidFill>
                  <a:prstClr val="black">
                    <a:lumMod val="65000"/>
                    <a:lumOff val="35000"/>
                  </a:prstClr>
                </a:solidFill>
                <a:latin typeface="+mn-lt"/>
                <a:ea typeface="+mn-ea"/>
                <a:cs typeface="+mn-cs"/>
              </a:defRPr>
            </a:pPr>
            <a:endParaRPr lang="fr-FR" sz="2000" dirty="0">
              <a:solidFill>
                <a:prstClr val="black"/>
              </a:solidFill>
              <a:latin typeface="Calibri" panose="020F0502020204030204"/>
            </a:endParaRPr>
          </a:p>
          <a:p>
            <a:pPr marL="342900" indent="-342900">
              <a:buFont typeface="Wingdings" panose="05000000000000000000" pitchFamily="2" charset="2"/>
              <a:buChar char="Ø"/>
              <a:defRPr sz="2128" b="1" i="0" u="none" strike="noStrike" kern="1200" cap="all" spc="120" normalizeH="0" baseline="0">
                <a:solidFill>
                  <a:prstClr val="black">
                    <a:lumMod val="65000"/>
                    <a:lumOff val="35000"/>
                  </a:prstClr>
                </a:solidFill>
                <a:latin typeface="+mn-lt"/>
                <a:ea typeface="+mn-ea"/>
                <a:cs typeface="+mn-cs"/>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263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Vote du Rapport Financier</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Tree>
    <p:extLst>
      <p:ext uri="{BB962C8B-B14F-4D97-AF65-F5344CB8AC3E}">
        <p14:creationId xmlns:p14="http://schemas.microsoft.com/office/powerpoint/2010/main" val="4294586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4172264479"/>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pic>
        <p:nvPicPr>
          <p:cNvPr id="22536" name="Picture 8" descr="Peut être une image de 2 personnes et texte">
            <a:extLst>
              <a:ext uri="{FF2B5EF4-FFF2-40B4-BE49-F238E27FC236}">
                <a16:creationId xmlns:a16="http://schemas.microsoft.com/office/drawing/2014/main" id="{9435CFEB-CE8A-49F4-86C9-2CB7302E6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5016" y="4546598"/>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6"/>
          <a:stretch>
            <a:fillRect/>
          </a:stretch>
        </p:blipFill>
        <p:spPr>
          <a:xfrm>
            <a:off x="10415450" y="0"/>
            <a:ext cx="1776549" cy="1776549"/>
          </a:xfrm>
          <a:prstGeom prst="rect">
            <a:avLst/>
          </a:prstGeom>
        </p:spPr>
      </p:pic>
      <p:sp>
        <p:nvSpPr>
          <p:cNvPr id="4" name="ZoneTexte 3">
            <a:extLst>
              <a:ext uri="{FF2B5EF4-FFF2-40B4-BE49-F238E27FC236}">
                <a16:creationId xmlns:a16="http://schemas.microsoft.com/office/drawing/2014/main" id="{A9931F36-5336-4EBB-BEAD-C11AED30AACD}"/>
              </a:ext>
            </a:extLst>
          </p:cNvPr>
          <p:cNvSpPr txBox="1"/>
          <p:nvPr/>
        </p:nvSpPr>
        <p:spPr>
          <a:xfrm>
            <a:off x="715511" y="1789250"/>
            <a:ext cx="10515600" cy="2031325"/>
          </a:xfrm>
          <a:prstGeom prst="rect">
            <a:avLst/>
          </a:prstGeom>
          <a:noFill/>
        </p:spPr>
        <p:txBody>
          <a:bodyPr wrap="square" rtlCol="0">
            <a:spAutoFit/>
          </a:bodyPr>
          <a:lstStyle/>
          <a:p>
            <a:r>
              <a:rPr lang="fr-FR" dirty="0"/>
              <a:t>Chez les Jeunes : </a:t>
            </a:r>
          </a:p>
          <a:p>
            <a:pPr marL="285750" indent="-285750">
              <a:buFont typeface="Arial" panose="020B0604020202020204" pitchFamily="34" charset="0"/>
              <a:buChar char="•"/>
            </a:pPr>
            <a:r>
              <a:rPr lang="fr-FR" dirty="0"/>
              <a:t>Participations </a:t>
            </a:r>
            <a:r>
              <a:rPr lang="fr-FR" sz="1800" dirty="0">
                <a:effectLst/>
                <a:latin typeface="Calibri" panose="020F0502020204030204" pitchFamily="34" charset="0"/>
                <a:ea typeface="Calibri" panose="020F0502020204030204" pitchFamily="34" charset="0"/>
                <a:cs typeface="Tahoma" panose="020B0604030504040204" pitchFamily="34" charset="0"/>
              </a:rPr>
              <a:t>CHRJ, CRJ, TDJ, GPJ, CEJ</a:t>
            </a:r>
            <a:r>
              <a:rPr lang="fr-FR" dirty="0">
                <a:latin typeface="Calibri" panose="020F0502020204030204" pitchFamily="34" charset="0"/>
                <a:ea typeface="Calibri" panose="020F0502020204030204" pitchFamily="34" charset="0"/>
                <a:cs typeface="Tahoma" panose="020B0604030504040204" pitchFamily="34" charset="0"/>
              </a:rPr>
              <a:t> et </a:t>
            </a:r>
            <a:r>
              <a:rPr lang="fr-FR" sz="1800" dirty="0">
                <a:effectLst/>
                <a:latin typeface="Calibri" panose="020F0502020204030204" pitchFamily="34" charset="0"/>
                <a:ea typeface="Calibri" panose="020F0502020204030204" pitchFamily="34" charset="0"/>
                <a:cs typeface="Tahoma" panose="020B0604030504040204" pitchFamily="34" charset="0"/>
              </a:rPr>
              <a:t>championnat de France Jeunes</a:t>
            </a:r>
          </a:p>
          <a:p>
            <a:pPr marL="285750" indent="-285750">
              <a:buFont typeface="Arial" panose="020B0604020202020204" pitchFamily="34" charset="0"/>
              <a:buChar char="•"/>
            </a:pPr>
            <a:r>
              <a:rPr lang="fr-FR" dirty="0">
                <a:latin typeface="Calibri" panose="020F0502020204030204" pitchFamily="34" charset="0"/>
                <a:cs typeface="Tahoma" panose="020B0604030504040204" pitchFamily="34" charset="0"/>
              </a:rPr>
              <a:t>De nombreux résultats notables </a:t>
            </a:r>
          </a:p>
          <a:p>
            <a:pPr marL="285750" indent="-285750">
              <a:buFont typeface="Arial" panose="020B0604020202020204" pitchFamily="34" charset="0"/>
              <a:buChar char="•"/>
            </a:pPr>
            <a:r>
              <a:rPr lang="fr-FR" dirty="0">
                <a:latin typeface="Calibri" panose="020F0502020204030204" pitchFamily="34" charset="0"/>
                <a:cs typeface="Tahoma" panose="020B0604030504040204" pitchFamily="34" charset="0"/>
              </a:rPr>
              <a:t>Participation aux Interclub Jeunes du comité – Poussin/Benjamin/Cadet</a:t>
            </a:r>
          </a:p>
          <a:p>
            <a:pPr marL="285750" indent="-285750">
              <a:buFont typeface="Arial" panose="020B0604020202020204" pitchFamily="34" charset="0"/>
              <a:buChar char="•"/>
            </a:pPr>
            <a:r>
              <a:rPr lang="fr-FR" dirty="0">
                <a:latin typeface="Calibri" panose="020F0502020204030204" pitchFamily="34" charset="0"/>
                <a:cs typeface="Tahoma" panose="020B0604030504040204" pitchFamily="34" charset="0"/>
              </a:rPr>
              <a:t>Un axe de développement à travailler pour amener plus de jeunes en compétitions</a:t>
            </a:r>
          </a:p>
          <a:p>
            <a:pPr marL="285750" indent="-285750">
              <a:buFont typeface="Arial" panose="020B0604020202020204" pitchFamily="34" charset="0"/>
              <a:buChar char="•"/>
            </a:pPr>
            <a:r>
              <a:rPr lang="fr-FR" dirty="0">
                <a:latin typeface="Calibri" panose="020F0502020204030204" pitchFamily="34" charset="0"/>
                <a:cs typeface="Tahoma" panose="020B0604030504040204" pitchFamily="34" charset="0"/>
              </a:rPr>
              <a:t>Un </a:t>
            </a:r>
            <a:r>
              <a:rPr lang="fr-FR" b="1" dirty="0">
                <a:latin typeface="Calibri" panose="020F0502020204030204" pitchFamily="34" charset="0"/>
                <a:cs typeface="Tahoma" panose="020B0604030504040204" pitchFamily="34" charset="0"/>
              </a:rPr>
              <a:t>grand merci à Vincent et Laure </a:t>
            </a:r>
            <a:r>
              <a:rPr lang="fr-FR" dirty="0">
                <a:latin typeface="Calibri" panose="020F0502020204030204" pitchFamily="34" charset="0"/>
                <a:cs typeface="Tahoma" panose="020B0604030504040204" pitchFamily="34" charset="0"/>
              </a:rPr>
              <a:t>pour leur travail sur l’EFB qui n’a jamais autant été animée … Vraiment bravo et ce n’est que le début … !</a:t>
            </a:r>
            <a:r>
              <a:rPr lang="fr-FR" dirty="0"/>
              <a:t> </a:t>
            </a:r>
          </a:p>
        </p:txBody>
      </p:sp>
      <p:pic>
        <p:nvPicPr>
          <p:cNvPr id="22532" name="Picture 4" descr="Peut être une image de 7 personnes, personnes jouant au tennis, personnes jouant au football et texte">
            <a:extLst>
              <a:ext uri="{FF2B5EF4-FFF2-40B4-BE49-F238E27FC236}">
                <a16:creationId xmlns:a16="http://schemas.microsoft.com/office/drawing/2014/main" id="{2512EE51-6E3D-47B4-970D-813C6D68B4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016" y="45720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Peut être une image de 14 personnes, personnes jouant au tennis et texte">
            <a:extLst>
              <a:ext uri="{FF2B5EF4-FFF2-40B4-BE49-F238E27FC236}">
                <a16:creationId xmlns:a16="http://schemas.microsoft.com/office/drawing/2014/main" id="{54C287EF-6E8F-4098-BB22-328B4D7290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9016" y="4559299"/>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Peut être une image de 11 personnes, personnes jouant au tennis, personnes jouant au volley, personnes jouant au football, personnes jouant au basket et texte">
            <a:extLst>
              <a:ext uri="{FF2B5EF4-FFF2-40B4-BE49-F238E27FC236}">
                <a16:creationId xmlns:a16="http://schemas.microsoft.com/office/drawing/2014/main" id="{CEA17A31-1B79-4C44-A52F-6C4FAD5C60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1016" y="4559299"/>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Aucune description de photo disponible.">
            <a:extLst>
              <a:ext uri="{FF2B5EF4-FFF2-40B4-BE49-F238E27FC236}">
                <a16:creationId xmlns:a16="http://schemas.microsoft.com/office/drawing/2014/main" id="{6F923DCE-F6D1-4779-8595-015CB7F5C7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9096" y="4584701"/>
            <a:ext cx="2260598" cy="226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72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4" name="ZoneTexte 3">
            <a:extLst>
              <a:ext uri="{FF2B5EF4-FFF2-40B4-BE49-F238E27FC236}">
                <a16:creationId xmlns:a16="http://schemas.microsoft.com/office/drawing/2014/main" id="{A9931F36-5336-4EBB-BEAD-C11AED30AACD}"/>
              </a:ext>
            </a:extLst>
          </p:cNvPr>
          <p:cNvSpPr txBox="1"/>
          <p:nvPr/>
        </p:nvSpPr>
        <p:spPr>
          <a:xfrm>
            <a:off x="629510" y="1384812"/>
            <a:ext cx="10515600" cy="6148030"/>
          </a:xfrm>
          <a:prstGeom prst="rect">
            <a:avLst/>
          </a:prstGeom>
          <a:noFill/>
        </p:spPr>
        <p:txBody>
          <a:bodyPr wrap="square" rtlCol="0">
            <a:spAutoFit/>
          </a:bodyPr>
          <a:lstStyle/>
          <a:p>
            <a:pPr>
              <a:lnSpc>
                <a:spcPct val="115000"/>
              </a:lnSpc>
              <a:spcBef>
                <a:spcPts val="800"/>
              </a:spcBef>
              <a:spcAft>
                <a:spcPts val="400"/>
              </a:spcAft>
            </a:pPr>
            <a:r>
              <a:rPr lang="fr-FR" sz="1800" b="1" kern="100" dirty="0">
                <a:solidFill>
                  <a:srgbClr val="0F4761"/>
                </a:solidFill>
                <a:effectLst/>
                <a:latin typeface="Aptos Display" panose="020B0004020202020204" pitchFamily="34" charset="0"/>
                <a:ea typeface="Arial-BoldMT"/>
                <a:cs typeface="Times New Roman" panose="02020603050405020304" pitchFamily="18" charset="0"/>
              </a:rPr>
              <a:t>Sélection de résultats jeunes :</a:t>
            </a:r>
          </a:p>
          <a:p>
            <a:pPr algn="just">
              <a:lnSpc>
                <a:spcPct val="115000"/>
              </a:lnSpc>
              <a:spcAft>
                <a:spcPts val="800"/>
              </a:spcAft>
            </a:pPr>
            <a:r>
              <a:rPr lang="fr-FR" sz="1800" b="1" u="sng" kern="0" dirty="0">
                <a:solidFill>
                  <a:srgbClr val="000000"/>
                </a:solidFill>
                <a:effectLst/>
                <a:latin typeface="Arial" panose="020B0604020202020204" pitchFamily="34" charset="0"/>
                <a:ea typeface="ArialMT"/>
                <a:cs typeface="Times New Roman" panose="02020603050405020304" pitchFamily="18" charset="0"/>
              </a:rPr>
              <a:t>Catégorie Junior</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Victoires</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Julian</a:t>
            </a:r>
            <a:r>
              <a:rPr lang="fr-FR" sz="1800" kern="0" dirty="0">
                <a:solidFill>
                  <a:srgbClr val="000000"/>
                </a:solidFill>
                <a:effectLst/>
                <a:latin typeface="Arial" panose="020B0604020202020204" pitchFamily="34" charset="0"/>
                <a:ea typeface="ArialMT"/>
                <a:cs typeface="Times New Roman" panose="02020603050405020304" pitchFamily="18" charset="0"/>
              </a:rPr>
              <a:t>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Garot</a:t>
            </a:r>
            <a:r>
              <a:rPr lang="fr-FR" sz="1800" kern="0" dirty="0">
                <a:solidFill>
                  <a:srgbClr val="000000"/>
                </a:solidFill>
                <a:effectLst/>
                <a:latin typeface="Arial" panose="020B0604020202020204" pitchFamily="34" charset="0"/>
                <a:ea typeface="ArialMT"/>
                <a:cs typeface="Times New Roman" panose="02020603050405020304" pitchFamily="18" charset="0"/>
              </a:rPr>
              <a:t> (Calanques, Simple Série 5,Coquille, Double Série 4), </a:t>
            </a:r>
            <a:r>
              <a:rPr lang="fr-FR" sz="1800" b="1" kern="0" dirty="0">
                <a:solidFill>
                  <a:srgbClr val="000000"/>
                </a:solidFill>
                <a:effectLst/>
                <a:latin typeface="Arial" panose="020B0604020202020204" pitchFamily="34" charset="0"/>
                <a:ea typeface="ArialMT"/>
                <a:cs typeface="Times New Roman" panose="02020603050405020304" pitchFamily="18" charset="0"/>
              </a:rPr>
              <a:t>Sacha Gicquel-Vincent</a:t>
            </a:r>
            <a:r>
              <a:rPr lang="fr-FR" sz="1800" kern="0" dirty="0">
                <a:solidFill>
                  <a:srgbClr val="000000"/>
                </a:solidFill>
                <a:effectLst/>
                <a:latin typeface="Arial" panose="020B0604020202020204" pitchFamily="34" charset="0"/>
                <a:ea typeface="ArialMT"/>
                <a:cs typeface="Times New Roman" panose="02020603050405020304" pitchFamily="18" charset="0"/>
              </a:rPr>
              <a:t> (Coquille, Double Série 4)</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FR" sz="1800" kern="0" dirty="0">
                <a:solidFill>
                  <a:srgbClr val="000000"/>
                </a:solidFill>
                <a:effectLst/>
                <a:latin typeface="Arial" panose="020B0604020202020204" pitchFamily="34" charset="0"/>
                <a:ea typeface="ArialMT"/>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FR" sz="1800" b="1" u="sng" kern="0" dirty="0">
                <a:solidFill>
                  <a:srgbClr val="000000"/>
                </a:solidFill>
                <a:effectLst/>
                <a:latin typeface="Arial" panose="020B0604020202020204" pitchFamily="34" charset="0"/>
                <a:ea typeface="ArialMT"/>
                <a:cs typeface="Times New Roman" panose="02020603050405020304" pitchFamily="18" charset="0"/>
              </a:rPr>
              <a:t>Catégorie Cadet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Participations aux Championnats de France</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Amandine Pero</a:t>
            </a:r>
            <a:r>
              <a:rPr lang="fr-FR" sz="1800" kern="0" dirty="0">
                <a:solidFill>
                  <a:srgbClr val="000000"/>
                </a:solidFill>
                <a:effectLst/>
                <a:latin typeface="Arial" panose="020B0604020202020204" pitchFamily="34" charset="0"/>
                <a:ea typeface="ArialMT"/>
                <a:cs typeface="Times New Roman" panose="02020603050405020304" pitchFamily="18" charset="0"/>
              </a:rPr>
              <a:t> (Simple et double) et </a:t>
            </a:r>
            <a:r>
              <a:rPr lang="fr-FR" sz="1800" b="1" kern="0" dirty="0">
                <a:solidFill>
                  <a:srgbClr val="000000"/>
                </a:solidFill>
                <a:effectLst/>
                <a:latin typeface="Arial" panose="020B0604020202020204" pitchFamily="34" charset="0"/>
                <a:ea typeface="ArialMT"/>
                <a:cs typeface="Times New Roman" panose="02020603050405020304" pitchFamily="18" charset="0"/>
              </a:rPr>
              <a:t>Océane Gravier</a:t>
            </a:r>
            <a:r>
              <a:rPr lang="fr-FR" sz="1800" kern="0" dirty="0">
                <a:solidFill>
                  <a:srgbClr val="000000"/>
                </a:solidFill>
                <a:effectLst/>
                <a:latin typeface="Arial" panose="020B0604020202020204" pitchFamily="34" charset="0"/>
                <a:ea typeface="ArialMT"/>
                <a:cs typeface="Times New Roman" panose="02020603050405020304" pitchFamily="18" charset="0"/>
              </a:rPr>
              <a:t> (Simple, Double, Mixte)</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Participations aux Interclubs</a:t>
            </a:r>
            <a:r>
              <a:rPr lang="fr-FR" sz="1800" kern="0" dirty="0">
                <a:solidFill>
                  <a:srgbClr val="000000"/>
                </a:solidFill>
                <a:effectLst/>
                <a:latin typeface="Arial" panose="020B0604020202020204" pitchFamily="34" charset="0"/>
                <a:ea typeface="ArialMT"/>
                <a:cs typeface="Times New Roman" panose="02020603050405020304" pitchFamily="18" charset="0"/>
              </a:rPr>
              <a:t> N3, PN, et R1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Amandine et Océane</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Nombreuses victoires</a:t>
            </a:r>
            <a:r>
              <a:rPr lang="fr-FR" sz="1800" kern="0" dirty="0">
                <a:solidFill>
                  <a:srgbClr val="000000"/>
                </a:solidFill>
                <a:effectLst/>
                <a:latin typeface="Arial" panose="020B0604020202020204" pitchFamily="34" charset="0"/>
                <a:ea typeface="ArialMT"/>
                <a:cs typeface="Times New Roman" panose="02020603050405020304" pitchFamily="18" charset="0"/>
              </a:rPr>
              <a:t> en tournois adultes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Amandine et Océane</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Victoires</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Ramya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Radjou</a:t>
            </a:r>
            <a:r>
              <a:rPr lang="fr-FR" sz="1800" kern="0" dirty="0">
                <a:solidFill>
                  <a:srgbClr val="000000"/>
                </a:solidFill>
                <a:effectLst/>
                <a:latin typeface="Arial" panose="020B0604020202020204" pitchFamily="34" charset="0"/>
                <a:ea typeface="ArialMT"/>
                <a:cs typeface="Times New Roman" panose="02020603050405020304" pitchFamily="18" charset="0"/>
              </a:rPr>
              <a:t> (GPJ Trets /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 et </a:t>
            </a:r>
            <a:r>
              <a:rPr lang="fr-FR" sz="1800" b="1" kern="0" dirty="0">
                <a:solidFill>
                  <a:srgbClr val="000000"/>
                </a:solidFill>
                <a:effectLst/>
                <a:latin typeface="Arial" panose="020B0604020202020204" pitchFamily="34" charset="0"/>
                <a:ea typeface="ArialMT"/>
                <a:cs typeface="Times New Roman" panose="02020603050405020304" pitchFamily="18" charset="0"/>
              </a:rPr>
              <a:t>Matteo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Santarelli</a:t>
            </a:r>
            <a:r>
              <a:rPr lang="fr-FR" sz="1800" kern="0" dirty="0">
                <a:solidFill>
                  <a:srgbClr val="000000"/>
                </a:solidFill>
                <a:effectLst/>
                <a:latin typeface="Arial" panose="020B0604020202020204" pitchFamily="34" charset="0"/>
                <a:ea typeface="ArialMT"/>
                <a:cs typeface="Times New Roman" panose="02020603050405020304" pitchFamily="18" charset="0"/>
              </a:rPr>
              <a:t> (GPJ Trets /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TopB</a:t>
            </a:r>
            <a:r>
              <a:rPr lang="fr-FR" sz="1800" kern="0" dirty="0">
                <a:solidFill>
                  <a:srgbClr val="000000"/>
                </a:solidFill>
                <a:effectLst/>
                <a:latin typeface="Arial" panose="020B0604020202020204" pitchFamily="34" charset="0"/>
                <a:ea typeface="ArialMT"/>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Finale</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Ramya</a:t>
            </a:r>
            <a:r>
              <a:rPr lang="fr-FR" sz="1800" kern="0" dirty="0">
                <a:solidFill>
                  <a:srgbClr val="000000"/>
                </a:solidFill>
                <a:effectLst/>
                <a:latin typeface="Arial" panose="020B0604020202020204" pitchFamily="34" charset="0"/>
                <a:ea typeface="ArialMT"/>
                <a:cs typeface="Times New Roman" panose="02020603050405020304" pitchFamily="18" charset="0"/>
              </a:rPr>
              <a:t> </a:t>
            </a:r>
            <a:r>
              <a:rPr lang="fr-FR" sz="1800" kern="0" dirty="0" err="1">
                <a:solidFill>
                  <a:srgbClr val="000000"/>
                </a:solidFill>
                <a:effectLst/>
                <a:latin typeface="Arial" panose="020B0604020202020204" pitchFamily="34" charset="0"/>
                <a:ea typeface="ArialMT"/>
                <a:cs typeface="Times New Roman" panose="02020603050405020304" pitchFamily="18" charset="0"/>
              </a:rPr>
              <a:t>Radjou</a:t>
            </a:r>
            <a:r>
              <a:rPr lang="fr-FR" sz="1800" kern="0" dirty="0">
                <a:solidFill>
                  <a:srgbClr val="000000"/>
                </a:solidFill>
                <a:effectLst/>
                <a:latin typeface="Arial" panose="020B0604020202020204" pitchFamily="34" charset="0"/>
                <a:ea typeface="ArialMT"/>
                <a:cs typeface="Times New Roman" panose="02020603050405020304" pitchFamily="18" charset="0"/>
              </a:rPr>
              <a:t> (GPJ Aix /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TopB</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FR" sz="1800" kern="0" dirty="0">
                <a:solidFill>
                  <a:srgbClr val="000000"/>
                </a:solidFill>
                <a:effectLst/>
                <a:latin typeface="Arial" panose="020B0604020202020204" pitchFamily="34" charset="0"/>
                <a:ea typeface="ArialMT"/>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FR" sz="1800" kern="0" dirty="0">
                <a:solidFill>
                  <a:srgbClr val="000000"/>
                </a:solidFill>
                <a:effectLst/>
                <a:latin typeface="Arial" panose="020B0604020202020204" pitchFamily="34" charset="0"/>
                <a:ea typeface="ArialMT"/>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FR" sz="1800" kern="0" dirty="0">
                <a:solidFill>
                  <a:srgbClr val="000000"/>
                </a:solidFill>
                <a:effectLst/>
                <a:latin typeface="Arial" panose="020B0604020202020204" pitchFamily="34" charset="0"/>
                <a:ea typeface="ArialMT"/>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800"/>
              </a:spcBef>
              <a:spcAft>
                <a:spcPts val="400"/>
              </a:spcAft>
            </a:pPr>
            <a:endParaRPr lang="fr-FR" sz="1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835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4" name="ZoneTexte 3">
            <a:extLst>
              <a:ext uri="{FF2B5EF4-FFF2-40B4-BE49-F238E27FC236}">
                <a16:creationId xmlns:a16="http://schemas.microsoft.com/office/drawing/2014/main" id="{A9931F36-5336-4EBB-BEAD-C11AED30AACD}"/>
              </a:ext>
            </a:extLst>
          </p:cNvPr>
          <p:cNvSpPr txBox="1"/>
          <p:nvPr/>
        </p:nvSpPr>
        <p:spPr>
          <a:xfrm>
            <a:off x="629510" y="1384812"/>
            <a:ext cx="10515600" cy="5521704"/>
          </a:xfrm>
          <a:prstGeom prst="rect">
            <a:avLst/>
          </a:prstGeom>
          <a:noFill/>
        </p:spPr>
        <p:txBody>
          <a:bodyPr wrap="square" rtlCol="0">
            <a:spAutoFit/>
          </a:bodyPr>
          <a:lstStyle/>
          <a:p>
            <a:pPr>
              <a:lnSpc>
                <a:spcPct val="115000"/>
              </a:lnSpc>
              <a:spcBef>
                <a:spcPts val="800"/>
              </a:spcBef>
              <a:spcAft>
                <a:spcPts val="400"/>
              </a:spcAft>
            </a:pPr>
            <a:r>
              <a:rPr lang="fr-FR" sz="1800" b="1" kern="100" dirty="0">
                <a:solidFill>
                  <a:srgbClr val="0F4761"/>
                </a:solidFill>
                <a:effectLst/>
                <a:latin typeface="Aptos Display" panose="020B0004020202020204" pitchFamily="34" charset="0"/>
                <a:ea typeface="Arial-BoldMT"/>
                <a:cs typeface="Times New Roman" panose="02020603050405020304" pitchFamily="18" charset="0"/>
              </a:rPr>
              <a:t>Sélection de résultats jeunes :</a:t>
            </a:r>
          </a:p>
          <a:p>
            <a:pPr algn="just">
              <a:lnSpc>
                <a:spcPct val="115000"/>
              </a:lnSpc>
              <a:spcAft>
                <a:spcPts val="800"/>
              </a:spcAft>
            </a:pPr>
            <a:r>
              <a:rPr lang="fr-FR" sz="1800" b="1" u="sng" kern="0" dirty="0">
                <a:solidFill>
                  <a:srgbClr val="000000"/>
                </a:solidFill>
                <a:effectLst/>
                <a:latin typeface="Arial" panose="020B0604020202020204" pitchFamily="34" charset="0"/>
                <a:ea typeface="ArialMT"/>
                <a:cs typeface="Times New Roman" panose="02020603050405020304" pitchFamily="18" charset="0"/>
              </a:rPr>
              <a:t>Catégorie Minime</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Victoire</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Gabriel Voisin</a:t>
            </a:r>
            <a:r>
              <a:rPr lang="fr-FR" sz="1800" kern="0" dirty="0">
                <a:solidFill>
                  <a:srgbClr val="000000"/>
                </a:solidFill>
                <a:effectLst/>
                <a:latin typeface="Arial" panose="020B0604020202020204" pitchFamily="34" charset="0"/>
                <a:ea typeface="ArialMT"/>
                <a:cs typeface="Times New Roman" panose="02020603050405020304" pitchFamily="18" charset="0"/>
              </a:rPr>
              <a:t> (GPJ Marseille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TopB</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Finales</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Rafael Niquet</a:t>
            </a:r>
            <a:r>
              <a:rPr lang="fr-FR" sz="1800" kern="0" dirty="0">
                <a:solidFill>
                  <a:srgbClr val="000000"/>
                </a:solidFill>
                <a:effectLst/>
                <a:latin typeface="Arial" panose="020B0604020202020204" pitchFamily="34" charset="0"/>
                <a:ea typeface="ArialMT"/>
                <a:cs typeface="Times New Roman" panose="02020603050405020304" pitchFamily="18" charset="0"/>
              </a:rPr>
              <a:t> (GPJ Eyguieres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Selyan</a:t>
            </a:r>
            <a:r>
              <a:rPr lang="fr-FR" sz="1800" b="1" kern="0" dirty="0">
                <a:solidFill>
                  <a:srgbClr val="000000"/>
                </a:solidFill>
                <a:effectLst/>
                <a:latin typeface="Arial" panose="020B0604020202020204" pitchFamily="34" charset="0"/>
                <a:ea typeface="ArialMT"/>
                <a:cs typeface="Times New Roman" panose="02020603050405020304" pitchFamily="18" charset="0"/>
              </a:rPr>
              <a:t> Chesneau</a:t>
            </a:r>
            <a:r>
              <a:rPr lang="fr-FR" sz="1800" kern="0" dirty="0">
                <a:solidFill>
                  <a:srgbClr val="000000"/>
                </a:solidFill>
                <a:effectLst/>
                <a:latin typeface="Arial" panose="020B0604020202020204" pitchFamily="34" charset="0"/>
                <a:ea typeface="ArialMT"/>
                <a:cs typeface="Times New Roman" panose="02020603050405020304" pitchFamily="18" charset="0"/>
              </a:rPr>
              <a:t> (GPJ Aix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TopB</a:t>
            </a:r>
            <a:r>
              <a:rPr lang="fr-FR" sz="1800" kern="0" dirty="0">
                <a:solidFill>
                  <a:srgbClr val="000000"/>
                </a:solidFill>
                <a:effectLst/>
                <a:latin typeface="Arial" panose="020B0604020202020204" pitchFamily="34" charset="0"/>
                <a:ea typeface="ArialMT"/>
                <a:cs typeface="Times New Roman" panose="02020603050405020304" pitchFamily="18" charset="0"/>
              </a:rPr>
              <a:t>) et </a:t>
            </a:r>
            <a:r>
              <a:rPr lang="fr-FR" sz="1800" b="1" kern="0" dirty="0">
                <a:solidFill>
                  <a:srgbClr val="000000"/>
                </a:solidFill>
                <a:effectLst/>
                <a:latin typeface="Arial" panose="020B0604020202020204" pitchFamily="34" charset="0"/>
                <a:ea typeface="ArialMT"/>
                <a:cs typeface="Times New Roman" panose="02020603050405020304" pitchFamily="18" charset="0"/>
              </a:rPr>
              <a:t>Louis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Medaille</a:t>
            </a:r>
            <a:r>
              <a:rPr lang="fr-FR" sz="1800" kern="0" dirty="0">
                <a:solidFill>
                  <a:srgbClr val="000000"/>
                </a:solidFill>
                <a:effectLst/>
                <a:latin typeface="Arial" panose="020B0604020202020204" pitchFamily="34" charset="0"/>
                <a:ea typeface="ArialMT"/>
                <a:cs typeface="Times New Roman" panose="02020603050405020304" pitchFamily="18" charset="0"/>
              </a:rPr>
              <a:t> (GPJ Marseille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TopC</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Finale Interclubs Jeunes départementaux</a:t>
            </a:r>
            <a:r>
              <a:rPr lang="fr-FR" sz="1800" kern="0" dirty="0">
                <a:solidFill>
                  <a:srgbClr val="000000"/>
                </a:solidFill>
                <a:effectLst/>
                <a:latin typeface="Arial" panose="020B0604020202020204" pitchFamily="34" charset="0"/>
                <a:ea typeface="ArialMT"/>
                <a:cs typeface="Times New Roman" panose="02020603050405020304" pitchFamily="18" charset="0"/>
              </a:rPr>
              <a:t> pour Equipe SMUC/ENSUES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Zhifei</a:t>
            </a:r>
            <a:r>
              <a:rPr lang="fr-FR" sz="1800" b="1" kern="0" dirty="0">
                <a:solidFill>
                  <a:srgbClr val="000000"/>
                </a:solidFill>
                <a:effectLst/>
                <a:latin typeface="Arial" panose="020B0604020202020204" pitchFamily="34" charset="0"/>
                <a:ea typeface="ArialMT"/>
                <a:cs typeface="Times New Roman" panose="02020603050405020304" pitchFamily="18" charset="0"/>
              </a:rPr>
              <a:t> Tang / Rafael Niquet /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Selyan</a:t>
            </a:r>
            <a:r>
              <a:rPr lang="fr-FR" sz="1800" b="1" kern="0" dirty="0">
                <a:solidFill>
                  <a:srgbClr val="000000"/>
                </a:solidFill>
                <a:effectLst/>
                <a:latin typeface="Arial" panose="020B0604020202020204" pitchFamily="34" charset="0"/>
                <a:ea typeface="ArialMT"/>
                <a:cs typeface="Times New Roman" panose="02020603050405020304" pitchFamily="18" charset="0"/>
              </a:rPr>
              <a:t> Chesneau</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FR" sz="1800" kern="0" dirty="0">
                <a:solidFill>
                  <a:srgbClr val="000000"/>
                </a:solidFill>
                <a:effectLst/>
                <a:latin typeface="Arial" panose="020B0604020202020204" pitchFamily="34" charset="0"/>
                <a:ea typeface="ArialMT"/>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FR" sz="1800" b="1" u="sng" kern="0" dirty="0">
                <a:solidFill>
                  <a:srgbClr val="000000"/>
                </a:solidFill>
                <a:effectLst/>
                <a:latin typeface="Arial" panose="020B0604020202020204" pitchFamily="34" charset="0"/>
                <a:ea typeface="ArialMT"/>
                <a:cs typeface="Times New Roman" panose="02020603050405020304" pitchFamily="18" charset="0"/>
              </a:rPr>
              <a:t>Catégorie Benjamin</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Victoire</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Sofia Chesneau</a:t>
            </a:r>
            <a:r>
              <a:rPr lang="fr-FR" sz="1800" kern="0" dirty="0">
                <a:solidFill>
                  <a:srgbClr val="000000"/>
                </a:solidFill>
                <a:effectLst/>
                <a:latin typeface="Arial" panose="020B0604020202020204" pitchFamily="34" charset="0"/>
                <a:ea typeface="ArialMT"/>
                <a:cs typeface="Times New Roman" panose="02020603050405020304" pitchFamily="18" charset="0"/>
              </a:rPr>
              <a:t> (GPJ Aix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Finales</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Sofia Chesneau</a:t>
            </a:r>
            <a:r>
              <a:rPr lang="fr-FR" sz="1800" kern="0" dirty="0">
                <a:solidFill>
                  <a:srgbClr val="000000"/>
                </a:solidFill>
                <a:effectLst/>
                <a:latin typeface="Arial" panose="020B0604020202020204" pitchFamily="34" charset="0"/>
                <a:ea typeface="ArialMT"/>
                <a:cs typeface="Times New Roman" panose="02020603050405020304" pitchFamily="18" charset="0"/>
              </a:rPr>
              <a:t> (GPJ Trets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 Aubagne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TopB</a:t>
            </a:r>
            <a:r>
              <a:rPr lang="fr-FR" sz="1800" kern="0" dirty="0">
                <a:solidFill>
                  <a:srgbClr val="000000"/>
                </a:solidFill>
                <a:effectLst/>
                <a:latin typeface="Arial" panose="020B0604020202020204" pitchFamily="34" charset="0"/>
                <a:ea typeface="ArialMT"/>
                <a:cs typeface="Times New Roman" panose="02020603050405020304" pitchFamily="18" charset="0"/>
              </a:rPr>
              <a:t>, Eyguières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TopB</a:t>
            </a:r>
            <a:r>
              <a:rPr lang="fr-FR" sz="1800" kern="0" dirty="0">
                <a:solidFill>
                  <a:srgbClr val="000000"/>
                </a:solidFill>
                <a:effectLst/>
                <a:latin typeface="Arial" panose="020B0604020202020204" pitchFamily="34" charset="0"/>
                <a:ea typeface="ArialMT"/>
                <a:cs typeface="Times New Roman" panose="02020603050405020304" pitchFamily="18" charset="0"/>
              </a:rPr>
              <a:t>, CRJO Ollioules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 et </a:t>
            </a:r>
            <a:r>
              <a:rPr lang="fr-FR" sz="1800" b="1" kern="0" dirty="0">
                <a:solidFill>
                  <a:srgbClr val="000000"/>
                </a:solidFill>
                <a:effectLst/>
                <a:latin typeface="Arial" panose="020B0604020202020204" pitchFamily="34" charset="0"/>
                <a:ea typeface="ArialMT"/>
                <a:cs typeface="Times New Roman" panose="02020603050405020304" pitchFamily="18" charset="0"/>
              </a:rPr>
              <a:t>Nolan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Biggi</a:t>
            </a:r>
            <a:r>
              <a:rPr lang="fr-FR" sz="1800" kern="0" dirty="0">
                <a:solidFill>
                  <a:srgbClr val="000000"/>
                </a:solidFill>
                <a:effectLst/>
                <a:latin typeface="Arial" panose="020B0604020202020204" pitchFamily="34" charset="0"/>
                <a:ea typeface="ArialMT"/>
                <a:cs typeface="Times New Roman" panose="02020603050405020304" pitchFamily="18" charset="0"/>
              </a:rPr>
              <a:t> (Eyguières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Finale Interclubs Jeunes départementaux</a:t>
            </a:r>
            <a:r>
              <a:rPr lang="fr-FR" sz="1800" kern="0" dirty="0">
                <a:solidFill>
                  <a:srgbClr val="000000"/>
                </a:solidFill>
                <a:effectLst/>
                <a:latin typeface="Arial" panose="020B0604020202020204" pitchFamily="34" charset="0"/>
                <a:ea typeface="ArialMT"/>
                <a:cs typeface="Times New Roman" panose="02020603050405020304" pitchFamily="18" charset="0"/>
              </a:rPr>
              <a:t> pour Equipe SMUC (</a:t>
            </a:r>
            <a:r>
              <a:rPr lang="fr-FR" sz="1800" b="1" kern="0" dirty="0">
                <a:solidFill>
                  <a:srgbClr val="000000"/>
                </a:solidFill>
                <a:effectLst/>
                <a:latin typeface="Arial" panose="020B0604020202020204" pitchFamily="34" charset="0"/>
                <a:ea typeface="ArialMT"/>
                <a:cs typeface="Times New Roman" panose="02020603050405020304" pitchFamily="18" charset="0"/>
              </a:rPr>
              <a:t>Sofia Chesneau, Ethan Briant, Emile Duffaut</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b="1" kern="100" dirty="0">
              <a:solidFill>
                <a:srgbClr val="0F4761"/>
              </a:solidFill>
              <a:effectLst/>
              <a:latin typeface="Aptos Display" panose="020B0004020202020204" pitchFamily="34" charset="0"/>
              <a:ea typeface="Arial-BoldMT"/>
              <a:cs typeface="Times New Roman" panose="02020603050405020304" pitchFamily="18" charset="0"/>
            </a:endParaRPr>
          </a:p>
          <a:p>
            <a:pPr>
              <a:lnSpc>
                <a:spcPct val="115000"/>
              </a:lnSpc>
              <a:spcBef>
                <a:spcPts val="800"/>
              </a:spcBef>
              <a:spcAft>
                <a:spcPts val="400"/>
              </a:spcAft>
            </a:pPr>
            <a:endParaRPr lang="fr-FR" sz="1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1082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4" name="ZoneTexte 3">
            <a:extLst>
              <a:ext uri="{FF2B5EF4-FFF2-40B4-BE49-F238E27FC236}">
                <a16:creationId xmlns:a16="http://schemas.microsoft.com/office/drawing/2014/main" id="{A9931F36-5336-4EBB-BEAD-C11AED30AACD}"/>
              </a:ext>
            </a:extLst>
          </p:cNvPr>
          <p:cNvSpPr txBox="1"/>
          <p:nvPr/>
        </p:nvSpPr>
        <p:spPr>
          <a:xfrm>
            <a:off x="629510" y="1384812"/>
            <a:ext cx="10515600" cy="4247509"/>
          </a:xfrm>
          <a:prstGeom prst="rect">
            <a:avLst/>
          </a:prstGeom>
          <a:noFill/>
        </p:spPr>
        <p:txBody>
          <a:bodyPr wrap="square" rtlCol="0">
            <a:spAutoFit/>
          </a:bodyPr>
          <a:lstStyle/>
          <a:p>
            <a:pPr>
              <a:lnSpc>
                <a:spcPct val="115000"/>
              </a:lnSpc>
              <a:spcBef>
                <a:spcPts val="800"/>
              </a:spcBef>
              <a:spcAft>
                <a:spcPts val="400"/>
              </a:spcAft>
            </a:pPr>
            <a:r>
              <a:rPr lang="fr-FR" sz="1800" b="1" kern="100" dirty="0">
                <a:solidFill>
                  <a:srgbClr val="0F4761"/>
                </a:solidFill>
                <a:effectLst/>
                <a:latin typeface="Aptos Display" panose="020B0004020202020204" pitchFamily="34" charset="0"/>
                <a:ea typeface="Arial-BoldMT"/>
                <a:cs typeface="Times New Roman" panose="02020603050405020304" pitchFamily="18" charset="0"/>
              </a:rPr>
              <a:t>Sélection de résultats jeunes :</a:t>
            </a:r>
          </a:p>
          <a:p>
            <a:pPr algn="just">
              <a:lnSpc>
                <a:spcPct val="115000"/>
              </a:lnSpc>
              <a:spcAft>
                <a:spcPts val="800"/>
              </a:spcAft>
            </a:pPr>
            <a:r>
              <a:rPr lang="fr-FR" sz="1800" b="1" u="sng" kern="0" dirty="0">
                <a:solidFill>
                  <a:srgbClr val="000000"/>
                </a:solidFill>
                <a:effectLst/>
                <a:latin typeface="Arial" panose="020B0604020202020204" pitchFamily="34" charset="0"/>
                <a:ea typeface="ArialMT"/>
                <a:cs typeface="Times New Roman" panose="02020603050405020304" pitchFamily="18" charset="0"/>
              </a:rPr>
              <a:t>Catégorie Poussin</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Finale</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Bastien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Janaudy</a:t>
            </a:r>
            <a:r>
              <a:rPr lang="fr-FR" sz="1800" kern="0" dirty="0">
                <a:solidFill>
                  <a:srgbClr val="000000"/>
                </a:solidFill>
                <a:effectLst/>
                <a:latin typeface="Arial" panose="020B0604020202020204" pitchFamily="34" charset="0"/>
                <a:ea typeface="ArialMT"/>
                <a:cs typeface="Times New Roman" panose="02020603050405020304" pitchFamily="18" charset="0"/>
              </a:rPr>
              <a:t> (GPJ Sausset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 et Trets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Finale Interclubs Jeunes départementaux</a:t>
            </a:r>
            <a:r>
              <a:rPr lang="fr-FR" sz="1800" kern="0" dirty="0">
                <a:solidFill>
                  <a:srgbClr val="000000"/>
                </a:solidFill>
                <a:effectLst/>
                <a:latin typeface="Arial" panose="020B0604020202020204" pitchFamily="34" charset="0"/>
                <a:ea typeface="ArialMT"/>
                <a:cs typeface="Times New Roman" panose="02020603050405020304" pitchFamily="18" charset="0"/>
              </a:rPr>
              <a:t> pour Equipe SMUC (</a:t>
            </a:r>
            <a:r>
              <a:rPr lang="fr-FR" sz="1800" b="1" kern="0" dirty="0">
                <a:solidFill>
                  <a:srgbClr val="000000"/>
                </a:solidFill>
                <a:effectLst/>
                <a:latin typeface="Arial" panose="020B0604020202020204" pitchFamily="34" charset="0"/>
                <a:ea typeface="ArialMT"/>
                <a:cs typeface="Times New Roman" panose="02020603050405020304" pitchFamily="18" charset="0"/>
              </a:rPr>
              <a:t>Cyrielle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Fadda</a:t>
            </a:r>
            <a:r>
              <a:rPr lang="fr-FR" sz="1800" b="1" kern="0" dirty="0">
                <a:solidFill>
                  <a:srgbClr val="000000"/>
                </a:solidFill>
                <a:effectLst/>
                <a:latin typeface="Arial" panose="020B0604020202020204" pitchFamily="34" charset="0"/>
                <a:ea typeface="ArialMT"/>
                <a:cs typeface="Times New Roman" panose="02020603050405020304" pitchFamily="18" charset="0"/>
              </a:rPr>
              <a:t>, Bastien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Janaudy</a:t>
            </a:r>
            <a:r>
              <a:rPr lang="fr-FR" sz="1800" b="1" kern="0" dirty="0">
                <a:solidFill>
                  <a:srgbClr val="000000"/>
                </a:solidFill>
                <a:effectLst/>
                <a:latin typeface="Arial" panose="020B0604020202020204" pitchFamily="34" charset="0"/>
                <a:ea typeface="ArialMT"/>
                <a:cs typeface="Times New Roman" panose="02020603050405020304" pitchFamily="18" charset="0"/>
              </a:rPr>
              <a:t>, Lionel Li</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FR" sz="1800" kern="0" dirty="0">
                <a:solidFill>
                  <a:srgbClr val="000000"/>
                </a:solidFill>
                <a:effectLst/>
                <a:latin typeface="Arial" panose="020B0604020202020204" pitchFamily="34" charset="0"/>
                <a:ea typeface="ArialMT"/>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fr-FR" sz="1800" b="1" u="sng" kern="0" dirty="0">
                <a:solidFill>
                  <a:srgbClr val="000000"/>
                </a:solidFill>
                <a:effectLst/>
                <a:latin typeface="Arial" panose="020B0604020202020204" pitchFamily="34" charset="0"/>
                <a:ea typeface="ArialMT"/>
                <a:cs typeface="Times New Roman" panose="02020603050405020304" pitchFamily="18" charset="0"/>
              </a:rPr>
              <a:t>Catégorie Minibad</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Victoires</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Cyrielle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Fadda</a:t>
            </a:r>
            <a:r>
              <a:rPr lang="fr-FR" sz="1800" kern="0" dirty="0">
                <a:solidFill>
                  <a:srgbClr val="000000"/>
                </a:solidFill>
                <a:effectLst/>
                <a:latin typeface="Arial" panose="020B0604020202020204" pitchFamily="34" charset="0"/>
                <a:ea typeface="ArialMT"/>
                <a:cs typeface="Times New Roman" panose="02020603050405020304" pitchFamily="18" charset="0"/>
              </a:rPr>
              <a:t> (Mallemort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 et Istres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 (Poussin) et </a:t>
            </a:r>
            <a:r>
              <a:rPr lang="fr-FR" sz="1800" b="1" kern="0" dirty="0">
                <a:solidFill>
                  <a:srgbClr val="000000"/>
                </a:solidFill>
                <a:effectLst/>
                <a:latin typeface="Arial" panose="020B0604020202020204" pitchFamily="34" charset="0"/>
                <a:ea typeface="ArialMT"/>
                <a:cs typeface="Times New Roman" panose="02020603050405020304" pitchFamily="18" charset="0"/>
              </a:rPr>
              <a:t>Baptiste </a:t>
            </a:r>
            <a:r>
              <a:rPr lang="fr-FR" sz="1800" b="1" kern="0" dirty="0" err="1">
                <a:solidFill>
                  <a:srgbClr val="000000"/>
                </a:solidFill>
                <a:effectLst/>
                <a:latin typeface="Arial" panose="020B0604020202020204" pitchFamily="34" charset="0"/>
                <a:ea typeface="ArialMT"/>
                <a:cs typeface="Times New Roman" panose="02020603050405020304" pitchFamily="18" charset="0"/>
              </a:rPr>
              <a:t>Brouat</a:t>
            </a:r>
            <a:r>
              <a:rPr lang="fr-FR" sz="1800" kern="0" dirty="0">
                <a:solidFill>
                  <a:srgbClr val="000000"/>
                </a:solidFill>
                <a:effectLst/>
                <a:latin typeface="Arial" panose="020B0604020202020204" pitchFamily="34" charset="0"/>
                <a:ea typeface="ArialMT"/>
                <a:cs typeface="Times New Roman" panose="02020603050405020304" pitchFamily="18" charset="0"/>
              </a:rPr>
              <a:t> (Istres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fr-FR" sz="1800" b="1" kern="0" dirty="0">
                <a:solidFill>
                  <a:srgbClr val="000000"/>
                </a:solidFill>
                <a:effectLst/>
                <a:latin typeface="Arial" panose="020B0604020202020204" pitchFamily="34" charset="0"/>
                <a:ea typeface="ArialMT"/>
                <a:cs typeface="Times New Roman" panose="02020603050405020304" pitchFamily="18" charset="0"/>
              </a:rPr>
              <a:t>Finale</a:t>
            </a:r>
            <a:r>
              <a:rPr lang="fr-FR" sz="1800" kern="0" dirty="0">
                <a:solidFill>
                  <a:srgbClr val="000000"/>
                </a:solidFill>
                <a:effectLst/>
                <a:latin typeface="Arial" panose="020B0604020202020204" pitchFamily="34" charset="0"/>
                <a:ea typeface="ArialMT"/>
                <a:cs typeface="Times New Roman" panose="02020603050405020304" pitchFamily="18" charset="0"/>
              </a:rPr>
              <a:t> pour </a:t>
            </a:r>
            <a:r>
              <a:rPr lang="fr-FR" sz="1800" b="1" kern="0" dirty="0">
                <a:solidFill>
                  <a:srgbClr val="000000"/>
                </a:solidFill>
                <a:effectLst/>
                <a:latin typeface="Arial" panose="020B0604020202020204" pitchFamily="34" charset="0"/>
                <a:ea typeface="ArialMT"/>
                <a:cs typeface="Times New Roman" panose="02020603050405020304" pitchFamily="18" charset="0"/>
              </a:rPr>
              <a:t>Cyrielle</a:t>
            </a:r>
            <a:r>
              <a:rPr lang="fr-FR" sz="1800" kern="0" dirty="0">
                <a:solidFill>
                  <a:srgbClr val="000000"/>
                </a:solidFill>
                <a:effectLst/>
                <a:latin typeface="Arial" panose="020B0604020202020204" pitchFamily="34" charset="0"/>
                <a:ea typeface="ArialMT"/>
                <a:cs typeface="Times New Roman" panose="02020603050405020304" pitchFamily="18" charset="0"/>
              </a:rPr>
              <a:t> (GPJ Trets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 et Sausset </a:t>
            </a:r>
            <a:r>
              <a:rPr lang="fr-FR" sz="1800" kern="0" dirty="0" err="1">
                <a:solidFill>
                  <a:srgbClr val="000000"/>
                </a:solidFill>
                <a:effectLst/>
                <a:latin typeface="Arial" panose="020B0604020202020204" pitchFamily="34" charset="0"/>
                <a:ea typeface="ArialMT"/>
                <a:cs typeface="Times New Roman" panose="02020603050405020304" pitchFamily="18" charset="0"/>
              </a:rPr>
              <a:t>TopA</a:t>
            </a:r>
            <a:r>
              <a:rPr lang="fr-FR" sz="1800" kern="0" dirty="0">
                <a:solidFill>
                  <a:srgbClr val="000000"/>
                </a:solidFill>
                <a:effectLst/>
                <a:latin typeface="Arial" panose="020B0604020202020204" pitchFamily="34" charset="0"/>
                <a:ea typeface="ArialMT"/>
                <a:cs typeface="Times New Roman" panose="02020603050405020304" pitchFamily="18" charset="0"/>
              </a:rPr>
              <a:t>)</a:t>
            </a:r>
            <a:endParaRPr lang="fr-FR" sz="1800" b="1" kern="100" dirty="0">
              <a:solidFill>
                <a:srgbClr val="0F4761"/>
              </a:solidFill>
              <a:effectLst/>
              <a:latin typeface="Aptos Display" panose="020B0004020202020204" pitchFamily="34" charset="0"/>
              <a:ea typeface="Arial-BoldMT"/>
              <a:cs typeface="Times New Roman" panose="02020603050405020304" pitchFamily="18" charset="0"/>
            </a:endParaRPr>
          </a:p>
          <a:p>
            <a:pPr>
              <a:lnSpc>
                <a:spcPct val="115000"/>
              </a:lnSpc>
              <a:spcBef>
                <a:spcPts val="800"/>
              </a:spcBef>
              <a:spcAft>
                <a:spcPts val="400"/>
              </a:spcAft>
            </a:pPr>
            <a:endParaRPr lang="fr-FR" sz="1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716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1578099441"/>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 – Interclubs N3</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4" name="ZoneTexte 3">
            <a:extLst>
              <a:ext uri="{FF2B5EF4-FFF2-40B4-BE49-F238E27FC236}">
                <a16:creationId xmlns:a16="http://schemas.microsoft.com/office/drawing/2014/main" id="{A9931F36-5336-4EBB-BEAD-C11AED30AACD}"/>
              </a:ext>
            </a:extLst>
          </p:cNvPr>
          <p:cNvSpPr txBox="1"/>
          <p:nvPr/>
        </p:nvSpPr>
        <p:spPr>
          <a:xfrm>
            <a:off x="310129" y="2046737"/>
            <a:ext cx="10515600" cy="1200329"/>
          </a:xfrm>
          <a:prstGeom prst="rect">
            <a:avLst/>
          </a:prstGeom>
          <a:noFill/>
        </p:spPr>
        <p:txBody>
          <a:bodyPr wrap="square" rtlCol="0">
            <a:spAutoFit/>
          </a:bodyPr>
          <a:lstStyle/>
          <a:p>
            <a:r>
              <a:rPr lang="fr-FR" dirty="0"/>
              <a:t>Interclubs :</a:t>
            </a:r>
          </a:p>
          <a:p>
            <a:endParaRPr lang="fr-FR" dirty="0"/>
          </a:p>
          <a:p>
            <a:endParaRPr lang="fr-FR" dirty="0"/>
          </a:p>
          <a:p>
            <a:r>
              <a:rPr lang="fr-FR" dirty="0"/>
              <a:t> </a:t>
            </a:r>
          </a:p>
        </p:txBody>
      </p:sp>
      <p:graphicFrame>
        <p:nvGraphicFramePr>
          <p:cNvPr id="6" name="Tableau 6">
            <a:extLst>
              <a:ext uri="{FF2B5EF4-FFF2-40B4-BE49-F238E27FC236}">
                <a16:creationId xmlns:a16="http://schemas.microsoft.com/office/drawing/2014/main" id="{69FB9DAD-719F-49CD-A2BF-B4E4921BD73E}"/>
              </a:ext>
            </a:extLst>
          </p:cNvPr>
          <p:cNvGraphicFramePr>
            <a:graphicFrameLocks noGrp="1"/>
          </p:cNvGraphicFramePr>
          <p:nvPr>
            <p:extLst>
              <p:ext uri="{D42A27DB-BD31-4B8C-83A1-F6EECF244321}">
                <p14:modId xmlns:p14="http://schemas.microsoft.com/office/powerpoint/2010/main" val="2085421488"/>
              </p:ext>
            </p:extLst>
          </p:nvPr>
        </p:nvGraphicFramePr>
        <p:xfrm>
          <a:off x="1896254" y="1557369"/>
          <a:ext cx="8115303" cy="1126909"/>
        </p:xfrm>
        <a:graphic>
          <a:graphicData uri="http://schemas.openxmlformats.org/drawingml/2006/table">
            <a:tbl>
              <a:tblPr firstRow="1" bandRow="1">
                <a:tableStyleId>{00A15C55-8517-42AA-B614-E9B94910E393}</a:tableStyleId>
              </a:tblPr>
              <a:tblGrid>
                <a:gridCol w="1159329">
                  <a:extLst>
                    <a:ext uri="{9D8B030D-6E8A-4147-A177-3AD203B41FA5}">
                      <a16:colId xmlns:a16="http://schemas.microsoft.com/office/drawing/2014/main" val="2766440073"/>
                    </a:ext>
                  </a:extLst>
                </a:gridCol>
                <a:gridCol w="1159329">
                  <a:extLst>
                    <a:ext uri="{9D8B030D-6E8A-4147-A177-3AD203B41FA5}">
                      <a16:colId xmlns:a16="http://schemas.microsoft.com/office/drawing/2014/main" val="1912622975"/>
                    </a:ext>
                  </a:extLst>
                </a:gridCol>
                <a:gridCol w="1159329">
                  <a:extLst>
                    <a:ext uri="{9D8B030D-6E8A-4147-A177-3AD203B41FA5}">
                      <a16:colId xmlns:a16="http://schemas.microsoft.com/office/drawing/2014/main" val="289610925"/>
                    </a:ext>
                  </a:extLst>
                </a:gridCol>
                <a:gridCol w="1159329">
                  <a:extLst>
                    <a:ext uri="{9D8B030D-6E8A-4147-A177-3AD203B41FA5}">
                      <a16:colId xmlns:a16="http://schemas.microsoft.com/office/drawing/2014/main" val="364649018"/>
                    </a:ext>
                  </a:extLst>
                </a:gridCol>
                <a:gridCol w="1159329">
                  <a:extLst>
                    <a:ext uri="{9D8B030D-6E8A-4147-A177-3AD203B41FA5}">
                      <a16:colId xmlns:a16="http://schemas.microsoft.com/office/drawing/2014/main" val="1304085429"/>
                    </a:ext>
                  </a:extLst>
                </a:gridCol>
                <a:gridCol w="1159329">
                  <a:extLst>
                    <a:ext uri="{9D8B030D-6E8A-4147-A177-3AD203B41FA5}">
                      <a16:colId xmlns:a16="http://schemas.microsoft.com/office/drawing/2014/main" val="3728995152"/>
                    </a:ext>
                  </a:extLst>
                </a:gridCol>
                <a:gridCol w="1159329">
                  <a:extLst>
                    <a:ext uri="{9D8B030D-6E8A-4147-A177-3AD203B41FA5}">
                      <a16:colId xmlns:a16="http://schemas.microsoft.com/office/drawing/2014/main" val="1059325665"/>
                    </a:ext>
                  </a:extLst>
                </a:gridCol>
              </a:tblGrid>
              <a:tr h="486829">
                <a:tc>
                  <a:txBody>
                    <a:bodyPr/>
                    <a:lstStyle/>
                    <a:p>
                      <a:pPr algn="ctr"/>
                      <a:r>
                        <a:rPr lang="fr-FR" dirty="0"/>
                        <a:t>N3</a:t>
                      </a:r>
                    </a:p>
                  </a:txBody>
                  <a:tcPr/>
                </a:tc>
                <a:tc>
                  <a:txBody>
                    <a:bodyPr/>
                    <a:lstStyle/>
                    <a:p>
                      <a:pPr algn="ctr"/>
                      <a:r>
                        <a:rPr lang="fr-FR" dirty="0"/>
                        <a:t>PN</a:t>
                      </a:r>
                    </a:p>
                  </a:txBody>
                  <a:tcPr/>
                </a:tc>
                <a:tc>
                  <a:txBody>
                    <a:bodyPr/>
                    <a:lstStyle/>
                    <a:p>
                      <a:pPr algn="ctr"/>
                      <a:r>
                        <a:rPr lang="fr-FR" dirty="0"/>
                        <a:t>R1</a:t>
                      </a:r>
                    </a:p>
                  </a:txBody>
                  <a:tcPr/>
                </a:tc>
                <a:tc>
                  <a:txBody>
                    <a:bodyPr/>
                    <a:lstStyle/>
                    <a:p>
                      <a:pPr algn="ctr"/>
                      <a:r>
                        <a:rPr lang="fr-FR" dirty="0"/>
                        <a:t>D1</a:t>
                      </a:r>
                    </a:p>
                  </a:txBody>
                  <a:tcPr/>
                </a:tc>
                <a:tc>
                  <a:txBody>
                    <a:bodyPr/>
                    <a:lstStyle/>
                    <a:p>
                      <a:pPr algn="ctr"/>
                      <a:r>
                        <a:rPr lang="fr-FR" dirty="0"/>
                        <a:t>D2</a:t>
                      </a:r>
                    </a:p>
                  </a:txBody>
                  <a:tcPr/>
                </a:tc>
                <a:tc>
                  <a:txBody>
                    <a:bodyPr/>
                    <a:lstStyle/>
                    <a:p>
                      <a:pPr algn="ctr"/>
                      <a:r>
                        <a:rPr lang="fr-FR" dirty="0"/>
                        <a:t>D3</a:t>
                      </a:r>
                    </a:p>
                  </a:txBody>
                  <a:tcPr/>
                </a:tc>
                <a:tc>
                  <a:txBody>
                    <a:bodyPr/>
                    <a:lstStyle/>
                    <a:p>
                      <a:pPr algn="ctr"/>
                      <a:r>
                        <a:rPr lang="fr-FR" dirty="0"/>
                        <a:t>D4</a:t>
                      </a:r>
                    </a:p>
                  </a:txBody>
                  <a:tcPr/>
                </a:tc>
                <a:extLst>
                  <a:ext uri="{0D108BD9-81ED-4DB2-BD59-A6C34878D82A}">
                    <a16:rowId xmlns:a16="http://schemas.microsoft.com/office/drawing/2014/main" val="289883670"/>
                  </a:ext>
                </a:extLst>
              </a:tr>
              <a:tr h="487857">
                <a:tc>
                  <a:txBody>
                    <a:bodyPr/>
                    <a:lstStyle/>
                    <a:p>
                      <a:pPr algn="ctr"/>
                      <a:r>
                        <a:rPr lang="fr-FR" dirty="0"/>
                        <a:t>Champion </a:t>
                      </a:r>
                    </a:p>
                  </a:txBody>
                  <a:tcPr/>
                </a:tc>
                <a:tc>
                  <a:txBody>
                    <a:bodyPr/>
                    <a:lstStyle/>
                    <a:p>
                      <a:pPr algn="ctr"/>
                      <a:r>
                        <a:rPr lang="fr-FR" dirty="0"/>
                        <a:t>Champion</a:t>
                      </a:r>
                    </a:p>
                  </a:txBody>
                  <a:tcPr/>
                </a:tc>
                <a:tc>
                  <a:txBody>
                    <a:bodyPr/>
                    <a:lstStyle/>
                    <a:p>
                      <a:pPr algn="ctr"/>
                      <a:r>
                        <a:rPr lang="fr-FR" dirty="0"/>
                        <a:t>Champion</a:t>
                      </a:r>
                    </a:p>
                  </a:txBody>
                  <a:tcPr/>
                </a:tc>
                <a:tc>
                  <a:txBody>
                    <a:bodyPr/>
                    <a:lstStyle/>
                    <a:p>
                      <a:pPr algn="ctr"/>
                      <a:r>
                        <a:rPr lang="fr-FR" dirty="0"/>
                        <a:t>Playoff (3</a:t>
                      </a:r>
                      <a:r>
                        <a:rPr lang="fr-FR" baseline="30000" dirty="0"/>
                        <a:t>ème</a:t>
                      </a:r>
                      <a:r>
                        <a:rPr lang="fr-FR" dirty="0"/>
                        <a:t>)</a:t>
                      </a:r>
                    </a:p>
                  </a:txBody>
                  <a:tcPr/>
                </a:tc>
                <a:tc>
                  <a:txBody>
                    <a:bodyPr/>
                    <a:lstStyle/>
                    <a:p>
                      <a:pPr algn="ctr"/>
                      <a:r>
                        <a:rPr lang="fr-FR" dirty="0"/>
                        <a:t>Playoff (2</a:t>
                      </a:r>
                      <a:r>
                        <a:rPr lang="fr-FR" baseline="30000" dirty="0"/>
                        <a:t>ème</a:t>
                      </a:r>
                      <a:r>
                        <a:rPr lang="fr-FR" dirty="0"/>
                        <a:t>)</a:t>
                      </a:r>
                    </a:p>
                  </a:txBody>
                  <a:tcPr/>
                </a:tc>
                <a:tc>
                  <a:txBody>
                    <a:bodyPr/>
                    <a:lstStyle/>
                    <a:p>
                      <a:pPr algn="ctr"/>
                      <a:r>
                        <a:rPr lang="fr-FR" dirty="0"/>
                        <a:t>3ème</a:t>
                      </a:r>
                    </a:p>
                  </a:txBody>
                  <a:tcPr/>
                </a:tc>
                <a:tc>
                  <a:txBody>
                    <a:bodyPr/>
                    <a:lstStyle/>
                    <a:p>
                      <a:pPr algn="ctr"/>
                      <a:r>
                        <a:rPr lang="fr-FR" dirty="0"/>
                        <a:t>5e</a:t>
                      </a:r>
                    </a:p>
                  </a:txBody>
                  <a:tcPr/>
                </a:tc>
                <a:extLst>
                  <a:ext uri="{0D108BD9-81ED-4DB2-BD59-A6C34878D82A}">
                    <a16:rowId xmlns:a16="http://schemas.microsoft.com/office/drawing/2014/main" val="1097071713"/>
                  </a:ext>
                </a:extLst>
              </a:tr>
            </a:tbl>
          </a:graphicData>
        </a:graphic>
      </p:graphicFrame>
    </p:spTree>
    <p:extLst>
      <p:ext uri="{BB962C8B-B14F-4D97-AF65-F5344CB8AC3E}">
        <p14:creationId xmlns:p14="http://schemas.microsoft.com/office/powerpoint/2010/main" val="114621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 – Interclubs N3</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pic>
        <p:nvPicPr>
          <p:cNvPr id="27652" name="Picture 4" descr="Peut être une image de 8 personnes et texte">
            <a:extLst>
              <a:ext uri="{FF2B5EF4-FFF2-40B4-BE49-F238E27FC236}">
                <a16:creationId xmlns:a16="http://schemas.microsoft.com/office/drawing/2014/main" id="{1F9CEA86-D056-4C06-BB32-80ABADDDCA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531" y="2629250"/>
            <a:ext cx="4228750" cy="4228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343C912-C67A-4802-AB32-0A2468158FF6}"/>
              </a:ext>
            </a:extLst>
          </p:cNvPr>
          <p:cNvSpPr/>
          <p:nvPr/>
        </p:nvSpPr>
        <p:spPr>
          <a:xfrm>
            <a:off x="821894" y="1448927"/>
            <a:ext cx="9609875"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CHAMPION &amp; ACCESSION EN N2 </a:t>
            </a:r>
          </a:p>
        </p:txBody>
      </p:sp>
      <p:pic>
        <p:nvPicPr>
          <p:cNvPr id="27654" name="Picture 6" descr="Aucune description de photo disponible.">
            <a:extLst>
              <a:ext uri="{FF2B5EF4-FFF2-40B4-BE49-F238E27FC236}">
                <a16:creationId xmlns:a16="http://schemas.microsoft.com/office/drawing/2014/main" id="{0CA4D622-AA59-4020-AE72-BC2BB8B177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0675" y="2629250"/>
            <a:ext cx="4228750" cy="42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99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4156091936"/>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27" imgW="383" imgH="384" progId="TCLayout.ActiveDocument.1">
                  <p:embed/>
                </p:oleObj>
              </mc:Choice>
              <mc:Fallback>
                <p:oleObj name="Diapositive think-cell" r:id="rId27"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28"/>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29"/>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6613" y="1590030"/>
            <a:ext cx="9829800" cy="4400415"/>
          </a:xfrm>
        </p:spPr>
        <p:txBody>
          <a:bodyPr>
            <a:normAutofit/>
          </a:bodyPr>
          <a:lstStyle/>
          <a:p>
            <a:r>
              <a:rPr lang="fr-FR" dirty="0"/>
              <a:t>Nombre de licenciés</a:t>
            </a:r>
          </a:p>
        </p:txBody>
      </p:sp>
      <p:graphicFrame>
        <p:nvGraphicFramePr>
          <p:cNvPr id="43" name="Chart 3">
            <a:extLst>
              <a:ext uri="{FF2B5EF4-FFF2-40B4-BE49-F238E27FC236}">
                <a16:creationId xmlns:a16="http://schemas.microsoft.com/office/drawing/2014/main" id="{CF4608E8-E851-4AB9-8FD0-D655F5E0E34D}"/>
              </a:ext>
            </a:extLst>
          </p:cNvPr>
          <p:cNvGraphicFramePr/>
          <p:nvPr>
            <p:custDataLst>
              <p:tags r:id="rId2"/>
            </p:custDataLst>
            <p:extLst>
              <p:ext uri="{D42A27DB-BD31-4B8C-83A1-F6EECF244321}">
                <p14:modId xmlns:p14="http://schemas.microsoft.com/office/powerpoint/2010/main" val="2379970981"/>
              </p:ext>
            </p:extLst>
          </p:nvPr>
        </p:nvGraphicFramePr>
        <p:xfrm>
          <a:off x="755650" y="2146300"/>
          <a:ext cx="10887075" cy="1762125"/>
        </p:xfrm>
        <a:graphic>
          <a:graphicData uri="http://schemas.openxmlformats.org/drawingml/2006/chart">
            <c:chart xmlns:c="http://schemas.openxmlformats.org/drawingml/2006/chart" xmlns:r="http://schemas.openxmlformats.org/officeDocument/2006/relationships" r:id="rId30"/>
          </a:graphicData>
        </a:graphic>
      </p:graphicFrame>
      <p:cxnSp>
        <p:nvCxnSpPr>
          <p:cNvPr id="20" name="Connecteur droit 19">
            <a:extLst>
              <a:ext uri="{FF2B5EF4-FFF2-40B4-BE49-F238E27FC236}">
                <a16:creationId xmlns:a16="http://schemas.microsoft.com/office/drawing/2014/main" id="{06539461-06EC-420F-9DBD-2D0543CA928F}"/>
              </a:ext>
            </a:extLst>
          </p:cNvPr>
          <p:cNvCxnSpPr>
            <a:cxnSpLocks/>
          </p:cNvCxnSpPr>
          <p:nvPr>
            <p:custDataLst>
              <p:tags r:id="rId3"/>
            </p:custDataLst>
          </p:nvPr>
        </p:nvCxnSpPr>
        <p:spPr bwMode="auto">
          <a:xfrm flipV="1">
            <a:off x="1731963" y="1793875"/>
            <a:ext cx="8934450" cy="4302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8" name="Connecteur droit 7">
            <a:extLst>
              <a:ext uri="{FF2B5EF4-FFF2-40B4-BE49-F238E27FC236}">
                <a16:creationId xmlns:a16="http://schemas.microsoft.com/office/drawing/2014/main" id="{8FBA6A53-90A8-43D2-921B-0F09EA16A582}"/>
              </a:ext>
            </a:extLst>
          </p:cNvPr>
          <p:cNvCxnSpPr>
            <a:cxnSpLocks/>
          </p:cNvCxnSpPr>
          <p:nvPr>
            <p:custDataLst>
              <p:tags r:id="rId4"/>
            </p:custDataLst>
          </p:nvPr>
        </p:nvCxnSpPr>
        <p:spPr bwMode="auto">
          <a:xfrm>
            <a:off x="8878888" y="2082800"/>
            <a:ext cx="1787525" cy="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3" name="Text Placeholder 2">
            <a:extLst>
              <a:ext uri="{FF2B5EF4-FFF2-40B4-BE49-F238E27FC236}">
                <a16:creationId xmlns:a16="http://schemas.microsoft.com/office/drawing/2014/main" id="{1964B72A-1C90-4C6A-81FD-09FB6B5D611D}"/>
              </a:ext>
            </a:extLst>
          </p:cNvPr>
          <p:cNvSpPr>
            <a:spLocks noGrp="1"/>
          </p:cNvSpPr>
          <p:nvPr>
            <p:custDataLst>
              <p:tags r:id="rId5"/>
            </p:custDataLst>
          </p:nvPr>
        </p:nvSpPr>
        <p:spPr bwMode="auto">
          <a:xfrm>
            <a:off x="1330325" y="38846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30B9B10-66B4-4AC2-B4C4-339AD1F7C849}" type="datetime'2''''''''''0''''1''8''''''''''''''''''/''''''2''0''''''19'">
              <a:rPr lang="fr-FR" altLang="en-US" sz="1400" smtClean="0"/>
              <a:pPr/>
              <a:t>2018/2019</a:t>
            </a:fld>
            <a:endParaRPr lang="fr-FR" sz="1400" dirty="0"/>
          </a:p>
        </p:txBody>
      </p:sp>
      <p:sp>
        <p:nvSpPr>
          <p:cNvPr id="105" name="Text Placeholder 2">
            <a:extLst>
              <a:ext uri="{FF2B5EF4-FFF2-40B4-BE49-F238E27FC236}">
                <a16:creationId xmlns:a16="http://schemas.microsoft.com/office/drawing/2014/main" id="{F1365B41-2278-4AAE-84D1-CBA88E53113A}"/>
              </a:ext>
            </a:extLst>
          </p:cNvPr>
          <p:cNvSpPr>
            <a:spLocks noGrp="1"/>
          </p:cNvSpPr>
          <p:nvPr>
            <p:custDataLst>
              <p:tags r:id="rId6"/>
            </p:custDataLst>
          </p:nvPr>
        </p:nvSpPr>
        <p:spPr bwMode="auto">
          <a:xfrm>
            <a:off x="3116263" y="38846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FDC3A2A-E1B5-4602-B901-5410592EBCA1}" type="datetime'''''''2''01''''9''''''''''''/202''''''''''''''''''''''''0'''">
              <a:rPr lang="fr-FR" altLang="en-US" sz="1400" smtClean="0"/>
              <a:pPr/>
              <a:t>2019/2020</a:t>
            </a:fld>
            <a:endParaRPr lang="fr-FR" sz="1400" dirty="0"/>
          </a:p>
        </p:txBody>
      </p:sp>
      <p:sp>
        <p:nvSpPr>
          <p:cNvPr id="106" name="Text Placeholder 2">
            <a:extLst>
              <a:ext uri="{FF2B5EF4-FFF2-40B4-BE49-F238E27FC236}">
                <a16:creationId xmlns:a16="http://schemas.microsoft.com/office/drawing/2014/main" id="{EAA98C01-5A60-4D1C-84EB-07C71BC6716F}"/>
              </a:ext>
            </a:extLst>
          </p:cNvPr>
          <p:cNvSpPr>
            <a:spLocks noGrp="1"/>
          </p:cNvSpPr>
          <p:nvPr>
            <p:custDataLst>
              <p:tags r:id="rId7"/>
            </p:custDataLst>
          </p:nvPr>
        </p:nvSpPr>
        <p:spPr bwMode="auto">
          <a:xfrm>
            <a:off x="4903788" y="38846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8D690B-4B17-49AB-A4D5-1A26460767D1}" type="datetime'''''''''''''2''''02''''''0''/''''''''''''''''''2''021'''''''">
              <a:rPr lang="fr-FR" altLang="en-US" sz="1400" smtClean="0"/>
              <a:pPr/>
              <a:t>2020/2021</a:t>
            </a:fld>
            <a:endParaRPr lang="fr-FR" sz="1400" dirty="0"/>
          </a:p>
        </p:txBody>
      </p:sp>
      <p:sp>
        <p:nvSpPr>
          <p:cNvPr id="114" name="Text Placeholder 2">
            <a:extLst>
              <a:ext uri="{FF2B5EF4-FFF2-40B4-BE49-F238E27FC236}">
                <a16:creationId xmlns:a16="http://schemas.microsoft.com/office/drawing/2014/main" id="{22F75D1C-C193-4C2D-A171-D59804452FBF}"/>
              </a:ext>
            </a:extLst>
          </p:cNvPr>
          <p:cNvSpPr>
            <a:spLocks noGrp="1"/>
          </p:cNvSpPr>
          <p:nvPr>
            <p:custDataLst>
              <p:tags r:id="rId8"/>
            </p:custDataLst>
          </p:nvPr>
        </p:nvSpPr>
        <p:spPr bwMode="auto">
          <a:xfrm>
            <a:off x="6691313" y="38846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CBCA2B8-7E82-45F6-AE7E-F21B3B65FA8C}" type="datetime'20''''''''2''''1''''''''''/2''''''0''''''''''''2''''2'''''''">
              <a:rPr lang="fr-FR" altLang="en-US" sz="1400" smtClean="0"/>
              <a:pPr/>
              <a:t>2021/2022</a:t>
            </a:fld>
            <a:endParaRPr lang="fr-FR" sz="1400" dirty="0"/>
          </a:p>
        </p:txBody>
      </p:sp>
      <p:sp>
        <p:nvSpPr>
          <p:cNvPr id="115" name="Text Placeholder 2">
            <a:extLst>
              <a:ext uri="{FF2B5EF4-FFF2-40B4-BE49-F238E27FC236}">
                <a16:creationId xmlns:a16="http://schemas.microsoft.com/office/drawing/2014/main" id="{B8223482-BDF6-4EB0-902E-20991B016176}"/>
              </a:ext>
            </a:extLst>
          </p:cNvPr>
          <p:cNvSpPr>
            <a:spLocks noGrp="1"/>
          </p:cNvSpPr>
          <p:nvPr>
            <p:custDataLst>
              <p:tags r:id="rId9"/>
            </p:custDataLst>
          </p:nvPr>
        </p:nvSpPr>
        <p:spPr bwMode="auto">
          <a:xfrm>
            <a:off x="8477250" y="38846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2A9EE95-D8B6-4C16-A5B9-559A47E25F93}" type="datetime'''''20''''''''''''2''''''2''''/''2''''0''''23'''">
              <a:rPr lang="fr-FR" altLang="en-US" sz="1400" smtClean="0"/>
              <a:pPr/>
              <a:t>2022/2023</a:t>
            </a:fld>
            <a:endParaRPr lang="fr-FR" sz="1400" dirty="0"/>
          </a:p>
        </p:txBody>
      </p:sp>
      <p:sp>
        <p:nvSpPr>
          <p:cNvPr id="107" name="Text Placeholder 2">
            <a:extLst>
              <a:ext uri="{FF2B5EF4-FFF2-40B4-BE49-F238E27FC236}">
                <a16:creationId xmlns:a16="http://schemas.microsoft.com/office/drawing/2014/main" id="{FE103C7A-4865-4667-8A61-BB555CAC8CEF}"/>
              </a:ext>
            </a:extLst>
          </p:cNvPr>
          <p:cNvSpPr>
            <a:spLocks noGrp="1"/>
          </p:cNvSpPr>
          <p:nvPr>
            <p:custDataLst>
              <p:tags r:id="rId10"/>
            </p:custDataLst>
          </p:nvPr>
        </p:nvSpPr>
        <p:spPr bwMode="auto">
          <a:xfrm>
            <a:off x="446088" y="3233738"/>
            <a:ext cx="6461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B4DA640-9984-401D-8C63-FF6E5188E0D3}" type="datetime'''''''''''''H''om''m''''e''''''''''''''s'''''''''''''''''">
              <a:rPr lang="fr-FR" altLang="en-US" sz="1400" smtClean="0"/>
              <a:pPr/>
              <a:t>Hommes</a:t>
            </a:fld>
            <a:endParaRPr lang="fr-FR" sz="1400" dirty="0"/>
          </a:p>
        </p:txBody>
      </p:sp>
      <p:sp>
        <p:nvSpPr>
          <p:cNvPr id="29" name="Text Placeholder 2">
            <a:extLst>
              <a:ext uri="{FF2B5EF4-FFF2-40B4-BE49-F238E27FC236}">
                <a16:creationId xmlns:a16="http://schemas.microsoft.com/office/drawing/2014/main" id="{C50825F7-FA8E-4845-8B13-E280D2F6BEE6}"/>
              </a:ext>
            </a:extLst>
          </p:cNvPr>
          <p:cNvSpPr>
            <a:spLocks noGrp="1"/>
          </p:cNvSpPr>
          <p:nvPr>
            <p:custDataLst>
              <p:tags r:id="rId11"/>
            </p:custDataLst>
          </p:nvPr>
        </p:nvSpPr>
        <p:spPr bwMode="auto">
          <a:xfrm>
            <a:off x="10264775" y="38846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5B1EF6B-CA54-4DFC-8266-AC594C022114}" type="datetime'''2''0''23''/''''''''2''''''''''''''''''''0''''''''''''24'''">
              <a:rPr lang="fr-FR" altLang="en-US" sz="1400" smtClean="0"/>
              <a:pPr/>
              <a:t>2023/2024</a:t>
            </a:fld>
            <a:endParaRPr lang="fr-FR" sz="1400" dirty="0"/>
          </a:p>
        </p:txBody>
      </p:sp>
      <p:sp>
        <p:nvSpPr>
          <p:cNvPr id="37" name="Text Placeholder 2">
            <a:extLst>
              <a:ext uri="{FF2B5EF4-FFF2-40B4-BE49-F238E27FC236}">
                <a16:creationId xmlns:a16="http://schemas.microsoft.com/office/drawing/2014/main" id="{F571E7D5-B4FA-4D5D-9A4F-FA9AC4561F7B}"/>
              </a:ext>
            </a:extLst>
          </p:cNvPr>
          <p:cNvSpPr>
            <a:spLocks noGrp="1"/>
          </p:cNvSpPr>
          <p:nvPr>
            <p:custDataLst>
              <p:tags r:id="rId12"/>
            </p:custDataLst>
          </p:nvPr>
        </p:nvSpPr>
        <p:spPr bwMode="auto">
          <a:xfrm>
            <a:off x="5980113" y="1871663"/>
            <a:ext cx="438150"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fr-FR" sz="1400" b="1" dirty="0"/>
              <a:t>+43%</a:t>
            </a:r>
          </a:p>
        </p:txBody>
      </p:sp>
      <p:sp>
        <p:nvSpPr>
          <p:cNvPr id="31" name="Text Placeholder 2">
            <a:extLst>
              <a:ext uri="{FF2B5EF4-FFF2-40B4-BE49-F238E27FC236}">
                <a16:creationId xmlns:a16="http://schemas.microsoft.com/office/drawing/2014/main" id="{01240C09-E4C7-477C-B7E5-06521E59809C}"/>
              </a:ext>
            </a:extLst>
          </p:cNvPr>
          <p:cNvSpPr>
            <a:spLocks noGrp="1"/>
          </p:cNvSpPr>
          <p:nvPr>
            <p:custDataLst>
              <p:tags r:id="rId13"/>
            </p:custDataLst>
          </p:nvPr>
        </p:nvSpPr>
        <p:spPr bwMode="auto">
          <a:xfrm>
            <a:off x="9617075" y="1946275"/>
            <a:ext cx="312738"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A7EF610-6F70-4F91-A40F-C68421C4B6D4}" type="datetime'''''''0''''''''''''''''''''''''''''''%'''''''''''">
              <a:rPr lang="fr-FR" altLang="en-US" sz="1400" b="1" smtClean="0">
                <a:effectLst/>
              </a:rPr>
              <a:pPr/>
              <a:t>0%</a:t>
            </a:fld>
            <a:endParaRPr lang="fr-FR" sz="1400" b="1" dirty="0"/>
          </a:p>
        </p:txBody>
      </p:sp>
      <p:graphicFrame>
        <p:nvGraphicFramePr>
          <p:cNvPr id="41" name="Chart 3">
            <a:extLst>
              <a:ext uri="{FF2B5EF4-FFF2-40B4-BE49-F238E27FC236}">
                <a16:creationId xmlns:a16="http://schemas.microsoft.com/office/drawing/2014/main" id="{66171C15-6798-428D-A628-AFEDF5BCD072}"/>
              </a:ext>
            </a:extLst>
          </p:cNvPr>
          <p:cNvGraphicFramePr/>
          <p:nvPr>
            <p:custDataLst>
              <p:tags r:id="rId14"/>
            </p:custDataLst>
            <p:extLst>
              <p:ext uri="{D42A27DB-BD31-4B8C-83A1-F6EECF244321}">
                <p14:modId xmlns:p14="http://schemas.microsoft.com/office/powerpoint/2010/main" val="646820362"/>
              </p:ext>
            </p:extLst>
          </p:nvPr>
        </p:nvGraphicFramePr>
        <p:xfrm>
          <a:off x="755650" y="4416425"/>
          <a:ext cx="10887075" cy="2209800"/>
        </p:xfrm>
        <a:graphic>
          <a:graphicData uri="http://schemas.openxmlformats.org/drawingml/2006/chart">
            <c:chart xmlns:c="http://schemas.openxmlformats.org/drawingml/2006/chart" xmlns:r="http://schemas.openxmlformats.org/officeDocument/2006/relationships" r:id="rId31"/>
          </a:graphicData>
        </a:graphic>
      </p:graphicFrame>
      <p:cxnSp>
        <p:nvCxnSpPr>
          <p:cNvPr id="38" name="Connecteur droit 37">
            <a:extLst>
              <a:ext uri="{FF2B5EF4-FFF2-40B4-BE49-F238E27FC236}">
                <a16:creationId xmlns:a16="http://schemas.microsoft.com/office/drawing/2014/main" id="{30A43B4F-0E3D-48A0-9E4C-1AC4B6D84AA4}"/>
              </a:ext>
            </a:extLst>
          </p:cNvPr>
          <p:cNvCxnSpPr/>
          <p:nvPr>
            <p:custDataLst>
              <p:tags r:id="rId15"/>
            </p:custDataLst>
          </p:nvPr>
        </p:nvCxnSpPr>
        <p:spPr bwMode="auto">
          <a:xfrm flipV="1">
            <a:off x="1731963" y="4102100"/>
            <a:ext cx="8934450" cy="78422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1D86D5ED-D42F-48D3-8834-90102D62D15C}"/>
              </a:ext>
            </a:extLst>
          </p:cNvPr>
          <p:cNvCxnSpPr/>
          <p:nvPr>
            <p:custDataLst>
              <p:tags r:id="rId16"/>
            </p:custDataLst>
          </p:nvPr>
        </p:nvCxnSpPr>
        <p:spPr bwMode="auto">
          <a:xfrm flipV="1">
            <a:off x="8878888" y="4333876"/>
            <a:ext cx="1787525" cy="22066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6" name="Text Placeholder 2">
            <a:extLst>
              <a:ext uri="{FF2B5EF4-FFF2-40B4-BE49-F238E27FC236}">
                <a16:creationId xmlns:a16="http://schemas.microsoft.com/office/drawing/2014/main" id="{EF6FB9C7-16B6-4426-A977-4965FAF2D434}"/>
              </a:ext>
            </a:extLst>
          </p:cNvPr>
          <p:cNvSpPr>
            <a:spLocks noGrp="1"/>
          </p:cNvSpPr>
          <p:nvPr>
            <p:custDataLst>
              <p:tags r:id="rId17"/>
            </p:custDataLst>
          </p:nvPr>
        </p:nvSpPr>
        <p:spPr bwMode="auto">
          <a:xfrm>
            <a:off x="1330325" y="66024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97DD5E-DEEC-44FA-A7AA-6EFE5C2E1FC8}" type="datetime'''''2''''''''01''8''''''/2''''''01''''''9'''">
              <a:rPr lang="fr-FR" altLang="en-US" sz="1400" smtClean="0"/>
              <a:pPr/>
              <a:t>2018/2019</a:t>
            </a:fld>
            <a:endParaRPr lang="fr-FR" sz="1400" dirty="0"/>
          </a:p>
        </p:txBody>
      </p:sp>
      <p:sp>
        <p:nvSpPr>
          <p:cNvPr id="48" name="Text Placeholder 2">
            <a:extLst>
              <a:ext uri="{FF2B5EF4-FFF2-40B4-BE49-F238E27FC236}">
                <a16:creationId xmlns:a16="http://schemas.microsoft.com/office/drawing/2014/main" id="{2304F22C-08CF-4E6D-9E24-955857A0CDBF}"/>
              </a:ext>
            </a:extLst>
          </p:cNvPr>
          <p:cNvSpPr>
            <a:spLocks noGrp="1"/>
          </p:cNvSpPr>
          <p:nvPr>
            <p:custDataLst>
              <p:tags r:id="rId18"/>
            </p:custDataLst>
          </p:nvPr>
        </p:nvSpPr>
        <p:spPr bwMode="auto">
          <a:xfrm>
            <a:off x="3116263" y="66024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88FBAEE-588B-49F5-BFF6-4524B93639B4}" type="datetime'2''''''0''''''''19''''/''''20''''''''2''''''''''''''''''0'''">
              <a:rPr lang="fr-FR" altLang="en-US" sz="1400" smtClean="0"/>
              <a:pPr/>
              <a:t>2019/2020</a:t>
            </a:fld>
            <a:endParaRPr lang="fr-FR" sz="1400" dirty="0"/>
          </a:p>
        </p:txBody>
      </p:sp>
      <p:sp>
        <p:nvSpPr>
          <p:cNvPr id="49" name="Text Placeholder 2">
            <a:extLst>
              <a:ext uri="{FF2B5EF4-FFF2-40B4-BE49-F238E27FC236}">
                <a16:creationId xmlns:a16="http://schemas.microsoft.com/office/drawing/2014/main" id="{B77E8CE5-45AB-4E0C-BE3A-9A967D797BE2}"/>
              </a:ext>
            </a:extLst>
          </p:cNvPr>
          <p:cNvSpPr>
            <a:spLocks noGrp="1"/>
          </p:cNvSpPr>
          <p:nvPr>
            <p:custDataLst>
              <p:tags r:id="rId19"/>
            </p:custDataLst>
          </p:nvPr>
        </p:nvSpPr>
        <p:spPr bwMode="auto">
          <a:xfrm>
            <a:off x="4903788" y="66024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15C0009-84CF-467A-A37A-613F7F54293E}" type="datetime'2''''0''''''2''''0/''2''02''''''''''''''''''''1'''''''''">
              <a:rPr lang="fr-FR" altLang="en-US" sz="1400" smtClean="0"/>
              <a:pPr/>
              <a:t>2020/2021</a:t>
            </a:fld>
            <a:endParaRPr lang="fr-FR" sz="1400" dirty="0"/>
          </a:p>
        </p:txBody>
      </p:sp>
      <p:sp>
        <p:nvSpPr>
          <p:cNvPr id="57" name="Text Placeholder 2">
            <a:extLst>
              <a:ext uri="{FF2B5EF4-FFF2-40B4-BE49-F238E27FC236}">
                <a16:creationId xmlns:a16="http://schemas.microsoft.com/office/drawing/2014/main" id="{54DBFE01-1188-4B8C-BDB3-BEA5DEC5C834}"/>
              </a:ext>
            </a:extLst>
          </p:cNvPr>
          <p:cNvSpPr>
            <a:spLocks noGrp="1"/>
          </p:cNvSpPr>
          <p:nvPr>
            <p:custDataLst>
              <p:tags r:id="rId20"/>
            </p:custDataLst>
          </p:nvPr>
        </p:nvSpPr>
        <p:spPr bwMode="auto">
          <a:xfrm>
            <a:off x="6691313" y="66024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54FC11-90AA-4F35-BD14-625F8C213CB9}" type="datetime'''''''''''2''''0''''''''21/''''20''''''''2''''''''2'''">
              <a:rPr lang="fr-FR" altLang="en-US" sz="1400" smtClean="0"/>
              <a:pPr/>
              <a:t>2021/2022</a:t>
            </a:fld>
            <a:endParaRPr lang="fr-FR" sz="1400" dirty="0"/>
          </a:p>
        </p:txBody>
      </p:sp>
      <p:sp>
        <p:nvSpPr>
          <p:cNvPr id="62" name="Text Placeholder 2">
            <a:extLst>
              <a:ext uri="{FF2B5EF4-FFF2-40B4-BE49-F238E27FC236}">
                <a16:creationId xmlns:a16="http://schemas.microsoft.com/office/drawing/2014/main" id="{E14FEEE5-ED1D-4CB9-977E-7C95B72660B2}"/>
              </a:ext>
            </a:extLst>
          </p:cNvPr>
          <p:cNvSpPr>
            <a:spLocks noGrp="1"/>
          </p:cNvSpPr>
          <p:nvPr>
            <p:custDataLst>
              <p:tags r:id="rId21"/>
            </p:custDataLst>
          </p:nvPr>
        </p:nvSpPr>
        <p:spPr bwMode="auto">
          <a:xfrm>
            <a:off x="8477250" y="66024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E5D0FF9-D384-440E-AA93-54161B84D557}" type="datetime'''''2''''''''''''''02''''''''2''''/''2''''0''''''''''''2''3'">
              <a:rPr lang="fr-FR" altLang="en-US" sz="1400" smtClean="0"/>
              <a:pPr/>
              <a:t>2022/2023</a:t>
            </a:fld>
            <a:endParaRPr lang="fr-FR" sz="1400" dirty="0"/>
          </a:p>
        </p:txBody>
      </p:sp>
      <p:sp>
        <p:nvSpPr>
          <p:cNvPr id="64" name="Text Placeholder 2">
            <a:extLst>
              <a:ext uri="{FF2B5EF4-FFF2-40B4-BE49-F238E27FC236}">
                <a16:creationId xmlns:a16="http://schemas.microsoft.com/office/drawing/2014/main" id="{49D49EAC-2128-47FB-9B63-537D9D9D0309}"/>
              </a:ext>
            </a:extLst>
          </p:cNvPr>
          <p:cNvSpPr>
            <a:spLocks noGrp="1"/>
          </p:cNvSpPr>
          <p:nvPr>
            <p:custDataLst>
              <p:tags r:id="rId22"/>
            </p:custDataLst>
          </p:nvPr>
        </p:nvSpPr>
        <p:spPr bwMode="auto">
          <a:xfrm>
            <a:off x="484188" y="5903913"/>
            <a:ext cx="6080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5BBC253-5FF7-4B35-BB22-E6DCA543F8B2}" type="datetime'''''''''''''''''''''''''''''F''emm''''''''''''''''e''''s'''''">
              <a:rPr lang="fr-FR" altLang="en-US" sz="1400" smtClean="0">
                <a:effectLst/>
              </a:rPr>
              <a:pPr marL="0" indent="0" algn="r">
                <a:spcBef>
                  <a:spcPct val="0"/>
                </a:spcBef>
                <a:spcAft>
                  <a:spcPct val="0"/>
                </a:spcAft>
                <a:buNone/>
              </a:pPr>
              <a:t>Femmes</a:t>
            </a:fld>
            <a:endParaRPr lang="fr-FR" sz="1400" dirty="0"/>
          </a:p>
        </p:txBody>
      </p:sp>
      <p:sp>
        <p:nvSpPr>
          <p:cNvPr id="36" name="Text Placeholder 2">
            <a:extLst>
              <a:ext uri="{FF2B5EF4-FFF2-40B4-BE49-F238E27FC236}">
                <a16:creationId xmlns:a16="http://schemas.microsoft.com/office/drawing/2014/main" id="{4F64817E-58CC-40A3-8D0B-D14B3EC27910}"/>
              </a:ext>
            </a:extLst>
          </p:cNvPr>
          <p:cNvSpPr>
            <a:spLocks noGrp="1"/>
          </p:cNvSpPr>
          <p:nvPr>
            <p:custDataLst>
              <p:tags r:id="rId23"/>
            </p:custDataLst>
          </p:nvPr>
        </p:nvSpPr>
        <p:spPr bwMode="auto">
          <a:xfrm>
            <a:off x="10264775" y="66024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76185A6-5332-4DAD-B8C7-503C611E42C1}" type="datetime'''2''''''0''''23''''/''''''''''20''2''''''''''''''''''''''4'">
              <a:rPr lang="fr-FR" altLang="en-US" sz="1400" smtClean="0"/>
              <a:pPr/>
              <a:t>2023/2024</a:t>
            </a:fld>
            <a:endParaRPr lang="fr-FR" sz="1400" dirty="0"/>
          </a:p>
        </p:txBody>
      </p:sp>
      <p:sp>
        <p:nvSpPr>
          <p:cNvPr id="69" name="Text Placeholder 2">
            <a:extLst>
              <a:ext uri="{FF2B5EF4-FFF2-40B4-BE49-F238E27FC236}">
                <a16:creationId xmlns:a16="http://schemas.microsoft.com/office/drawing/2014/main" id="{BF4F8C3A-5134-4001-825A-443C4910F013}"/>
              </a:ext>
            </a:extLst>
          </p:cNvPr>
          <p:cNvSpPr>
            <a:spLocks noGrp="1"/>
          </p:cNvSpPr>
          <p:nvPr>
            <p:custDataLst>
              <p:tags r:id="rId24"/>
            </p:custDataLst>
          </p:nvPr>
        </p:nvSpPr>
        <p:spPr bwMode="auto">
          <a:xfrm>
            <a:off x="5916613" y="4357688"/>
            <a:ext cx="566738"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fr-FR" sz="1400" b="1" dirty="0"/>
              <a:t>+72%</a:t>
            </a:r>
          </a:p>
        </p:txBody>
      </p:sp>
      <p:sp>
        <p:nvSpPr>
          <p:cNvPr id="74" name="Text Placeholder 2">
            <a:extLst>
              <a:ext uri="{FF2B5EF4-FFF2-40B4-BE49-F238E27FC236}">
                <a16:creationId xmlns:a16="http://schemas.microsoft.com/office/drawing/2014/main" id="{C2C2F3A4-D8A8-4DE4-BE20-C29851F4E9EF}"/>
              </a:ext>
            </a:extLst>
          </p:cNvPr>
          <p:cNvSpPr>
            <a:spLocks noGrp="1"/>
          </p:cNvSpPr>
          <p:nvPr>
            <p:custDataLst>
              <p:tags r:id="rId25"/>
            </p:custDataLst>
          </p:nvPr>
        </p:nvSpPr>
        <p:spPr bwMode="auto">
          <a:xfrm>
            <a:off x="9490075" y="4306888"/>
            <a:ext cx="566738"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591C9C-E8EF-4F5A-AAFB-7E979CE22BCC}" type="datetime'''''+''''''''''''''''''''''''''''1''''''3''''''%'''''''''">
              <a:rPr lang="fr-FR" altLang="en-US" sz="1400" b="1" smtClean="0">
                <a:effectLst/>
              </a:rPr>
              <a:pPr/>
              <a:t>+13%</a:t>
            </a:fld>
            <a:endParaRPr lang="fr-FR" sz="1400" b="1" dirty="0"/>
          </a:p>
        </p:txBody>
      </p:sp>
    </p:spTree>
    <p:extLst>
      <p:ext uri="{BB962C8B-B14F-4D97-AF65-F5344CB8AC3E}">
        <p14:creationId xmlns:p14="http://schemas.microsoft.com/office/powerpoint/2010/main" val="3589340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3641045852"/>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 – Interclubs PN</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Rectangle 2">
            <a:extLst>
              <a:ext uri="{FF2B5EF4-FFF2-40B4-BE49-F238E27FC236}">
                <a16:creationId xmlns:a16="http://schemas.microsoft.com/office/drawing/2014/main" id="{C343C912-C67A-4802-AB32-0A2468158FF6}"/>
              </a:ext>
            </a:extLst>
          </p:cNvPr>
          <p:cNvSpPr/>
          <p:nvPr/>
        </p:nvSpPr>
        <p:spPr>
          <a:xfrm>
            <a:off x="821894" y="1448927"/>
            <a:ext cx="9609875"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CHAMPION &amp; ACCESSION EN N3 </a:t>
            </a:r>
          </a:p>
        </p:txBody>
      </p:sp>
      <p:pic>
        <p:nvPicPr>
          <p:cNvPr id="28677" name="Picture 5" descr="Aucune description de photo disponible.">
            <a:extLst>
              <a:ext uri="{FF2B5EF4-FFF2-40B4-BE49-F238E27FC236}">
                <a16:creationId xmlns:a16="http://schemas.microsoft.com/office/drawing/2014/main" id="{EC27F20E-715A-43BE-90CB-DDA575208D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94" y="2689973"/>
            <a:ext cx="4168027" cy="416513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3DCD55A9-465B-4DC3-987B-F6B9C20D4C9F}"/>
              </a:ext>
            </a:extLst>
          </p:cNvPr>
          <p:cNvPicPr>
            <a:picLocks noChangeAspect="1"/>
          </p:cNvPicPr>
          <p:nvPr/>
        </p:nvPicPr>
        <p:blipFill>
          <a:blip r:embed="rId7"/>
          <a:stretch>
            <a:fillRect/>
          </a:stretch>
        </p:blipFill>
        <p:spPr>
          <a:xfrm>
            <a:off x="6811161" y="2689973"/>
            <a:ext cx="4168027" cy="4168027"/>
          </a:xfrm>
          <a:prstGeom prst="rect">
            <a:avLst/>
          </a:prstGeom>
        </p:spPr>
      </p:pic>
    </p:spTree>
    <p:extLst>
      <p:ext uri="{BB962C8B-B14F-4D97-AF65-F5344CB8AC3E}">
        <p14:creationId xmlns:p14="http://schemas.microsoft.com/office/powerpoint/2010/main" val="808996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1531299884"/>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 – Interclubs R1</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Rectangle 2">
            <a:extLst>
              <a:ext uri="{FF2B5EF4-FFF2-40B4-BE49-F238E27FC236}">
                <a16:creationId xmlns:a16="http://schemas.microsoft.com/office/drawing/2014/main" id="{C343C912-C67A-4802-AB32-0A2468158FF6}"/>
              </a:ext>
            </a:extLst>
          </p:cNvPr>
          <p:cNvSpPr/>
          <p:nvPr/>
        </p:nvSpPr>
        <p:spPr>
          <a:xfrm>
            <a:off x="813078" y="1448927"/>
            <a:ext cx="9627508"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CHAMPION &amp; ACCESSION EN PN </a:t>
            </a:r>
          </a:p>
        </p:txBody>
      </p:sp>
      <p:pic>
        <p:nvPicPr>
          <p:cNvPr id="29700" name="Picture 4" descr="Aucune description de photo disponible.">
            <a:extLst>
              <a:ext uri="{FF2B5EF4-FFF2-40B4-BE49-F238E27FC236}">
                <a16:creationId xmlns:a16="http://schemas.microsoft.com/office/drawing/2014/main" id="{AD0A7036-07F3-4D11-A9FF-2125C559AA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362" y="2689972"/>
            <a:ext cx="4170922" cy="4168027"/>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Aucune description de photo disponible.">
            <a:extLst>
              <a:ext uri="{FF2B5EF4-FFF2-40B4-BE49-F238E27FC236}">
                <a16:creationId xmlns:a16="http://schemas.microsoft.com/office/drawing/2014/main" id="{61BAF5BC-57A7-411C-A40D-FADE20306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9216" y="2689972"/>
            <a:ext cx="4168028" cy="416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41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3910050611"/>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 – Interclubs D1</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Rectangle 2">
            <a:extLst>
              <a:ext uri="{FF2B5EF4-FFF2-40B4-BE49-F238E27FC236}">
                <a16:creationId xmlns:a16="http://schemas.microsoft.com/office/drawing/2014/main" id="{C343C912-C67A-4802-AB32-0A2468158FF6}"/>
              </a:ext>
            </a:extLst>
          </p:cNvPr>
          <p:cNvSpPr/>
          <p:nvPr/>
        </p:nvSpPr>
        <p:spPr>
          <a:xfrm>
            <a:off x="2580169" y="1448927"/>
            <a:ext cx="6093336" cy="1754326"/>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PHASE FINALE – 3</a:t>
            </a:r>
            <a:r>
              <a:rPr lang="fr-FR" sz="5400" b="1" cap="none" spc="0" baseline="3000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ème</a:t>
            </a:r>
            <a:endPar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endParaRPr>
          </a:p>
          <a:p>
            <a:pPr algn="ctr"/>
            <a:endPar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endParaRPr>
          </a:p>
        </p:txBody>
      </p:sp>
      <p:pic>
        <p:nvPicPr>
          <p:cNvPr id="30724" name="Picture 4" descr="Peut être une image de 4 personnes, personnes jouant au tennis, personnes jouant au volley et texte">
            <a:extLst>
              <a:ext uri="{FF2B5EF4-FFF2-40B4-BE49-F238E27FC236}">
                <a16:creationId xmlns:a16="http://schemas.microsoft.com/office/drawing/2014/main" id="{18FE3E03-E3F7-4956-B73F-303917F3EB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593" y="3157756"/>
            <a:ext cx="3700244" cy="3700244"/>
          </a:xfrm>
          <a:prstGeom prst="rect">
            <a:avLst/>
          </a:prstGeom>
          <a:noFill/>
          <a:extLst>
            <a:ext uri="{909E8E84-426E-40DD-AFC4-6F175D3DCCD1}">
              <a14:hiddenFill xmlns:a14="http://schemas.microsoft.com/office/drawing/2010/main">
                <a:solidFill>
                  <a:srgbClr val="FFFFFF"/>
                </a:solidFill>
              </a14:hiddenFill>
            </a:ext>
          </a:extLst>
        </p:spPr>
      </p:pic>
      <p:pic>
        <p:nvPicPr>
          <p:cNvPr id="30729" name="Picture 9" descr="Aucune description de photo disponible.">
            <a:extLst>
              <a:ext uri="{FF2B5EF4-FFF2-40B4-BE49-F238E27FC236}">
                <a16:creationId xmlns:a16="http://schemas.microsoft.com/office/drawing/2014/main" id="{C39ABBAA-E6B2-408A-B291-F15E859F34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6002" y="3149226"/>
            <a:ext cx="3495005" cy="370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715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443088711"/>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 – Interclubs D2</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Rectangle 2">
            <a:extLst>
              <a:ext uri="{FF2B5EF4-FFF2-40B4-BE49-F238E27FC236}">
                <a16:creationId xmlns:a16="http://schemas.microsoft.com/office/drawing/2014/main" id="{C343C912-C67A-4802-AB32-0A2468158FF6}"/>
              </a:ext>
            </a:extLst>
          </p:cNvPr>
          <p:cNvSpPr/>
          <p:nvPr/>
        </p:nvSpPr>
        <p:spPr>
          <a:xfrm>
            <a:off x="2580169" y="1448927"/>
            <a:ext cx="6093336" cy="1754326"/>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PHASE FINALE – 2</a:t>
            </a:r>
            <a:r>
              <a:rPr lang="fr-FR" sz="5400" b="1" cap="none" spc="0" baseline="3000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ème</a:t>
            </a:r>
            <a:endPar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endParaRPr>
          </a:p>
          <a:p>
            <a:pPr algn="ctr"/>
            <a:endPar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endParaRPr>
          </a:p>
        </p:txBody>
      </p:sp>
      <p:pic>
        <p:nvPicPr>
          <p:cNvPr id="31748" name="Picture 4" descr="Peut être une image de 5 personnes, personnes jouant au basket et personnes jouant au volley">
            <a:extLst>
              <a:ext uri="{FF2B5EF4-FFF2-40B4-BE49-F238E27FC236}">
                <a16:creationId xmlns:a16="http://schemas.microsoft.com/office/drawing/2014/main" id="{BD529880-8DA9-48DA-812C-C84118B57B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795" y="3203253"/>
            <a:ext cx="3654747" cy="3654747"/>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Aucune description de photo disponible.">
            <a:extLst>
              <a:ext uri="{FF2B5EF4-FFF2-40B4-BE49-F238E27FC236}">
                <a16:creationId xmlns:a16="http://schemas.microsoft.com/office/drawing/2014/main" id="{8616D3DF-2D63-49DD-8F95-4128F8EEB4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0703" y="3203252"/>
            <a:ext cx="3654747" cy="365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216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1349843411"/>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 – Interclubs D3</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Rectangle 2">
            <a:extLst>
              <a:ext uri="{FF2B5EF4-FFF2-40B4-BE49-F238E27FC236}">
                <a16:creationId xmlns:a16="http://schemas.microsoft.com/office/drawing/2014/main" id="{C343C912-C67A-4802-AB32-0A2468158FF6}"/>
              </a:ext>
            </a:extLst>
          </p:cNvPr>
          <p:cNvSpPr/>
          <p:nvPr/>
        </p:nvSpPr>
        <p:spPr>
          <a:xfrm>
            <a:off x="3560375" y="1448927"/>
            <a:ext cx="4132927" cy="1754326"/>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3</a:t>
            </a:r>
            <a:r>
              <a:rPr lang="fr-FR" sz="5400" b="1" cap="none" spc="0" baseline="3000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ème </a:t>
            </a:r>
            <a:r>
              <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 de Poule</a:t>
            </a:r>
          </a:p>
          <a:p>
            <a:pPr algn="ctr"/>
            <a:endPar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endParaRPr>
          </a:p>
        </p:txBody>
      </p:sp>
      <p:pic>
        <p:nvPicPr>
          <p:cNvPr id="32772" name="Picture 4" descr="Peut être une image de 6 personnes, personnes jouant au basket et personnes jouant au volley">
            <a:extLst>
              <a:ext uri="{FF2B5EF4-FFF2-40B4-BE49-F238E27FC236}">
                <a16:creationId xmlns:a16="http://schemas.microsoft.com/office/drawing/2014/main" id="{901AB600-078C-476A-AFF5-5A245FBA49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038" y="2950744"/>
            <a:ext cx="3909969" cy="390725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Aucune description de photo disponible.">
            <a:extLst>
              <a:ext uri="{FF2B5EF4-FFF2-40B4-BE49-F238E27FC236}">
                <a16:creationId xmlns:a16="http://schemas.microsoft.com/office/drawing/2014/main" id="{17EF213E-A2F4-4259-AA2C-78799FF1EC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404" y="2950744"/>
            <a:ext cx="3682046" cy="390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534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2918783613"/>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 – Interclubs D4</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Rectangle 2">
            <a:extLst>
              <a:ext uri="{FF2B5EF4-FFF2-40B4-BE49-F238E27FC236}">
                <a16:creationId xmlns:a16="http://schemas.microsoft.com/office/drawing/2014/main" id="{C343C912-C67A-4802-AB32-0A2468158FF6}"/>
              </a:ext>
            </a:extLst>
          </p:cNvPr>
          <p:cNvSpPr/>
          <p:nvPr/>
        </p:nvSpPr>
        <p:spPr>
          <a:xfrm>
            <a:off x="3560375" y="1448927"/>
            <a:ext cx="4132927" cy="1754326"/>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5</a:t>
            </a:r>
            <a:r>
              <a:rPr lang="fr-FR" sz="5400" b="1" cap="none" spc="0" baseline="3000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ème </a:t>
            </a:r>
            <a:r>
              <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 de Poule</a:t>
            </a:r>
          </a:p>
          <a:p>
            <a:pPr algn="ctr"/>
            <a:endParaRPr lang="fr-FR" sz="5400" b="1" cap="none" spc="0"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endParaRPr>
          </a:p>
        </p:txBody>
      </p:sp>
      <p:pic>
        <p:nvPicPr>
          <p:cNvPr id="34818" name="Picture 2" descr="Peut être une image de 8 personnes, personnes jouant au volley, personnes jouant au tennis et personnes jouant au football">
            <a:extLst>
              <a:ext uri="{FF2B5EF4-FFF2-40B4-BE49-F238E27FC236}">
                <a16:creationId xmlns:a16="http://schemas.microsoft.com/office/drawing/2014/main" id="{8ACD3722-9D72-4597-B8D7-7176DF202F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593" y="3006754"/>
            <a:ext cx="3851246" cy="3851246"/>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Aucune description de photo disponible.">
            <a:extLst>
              <a:ext uri="{FF2B5EF4-FFF2-40B4-BE49-F238E27FC236}">
                <a16:creationId xmlns:a16="http://schemas.microsoft.com/office/drawing/2014/main" id="{A5057924-A443-42AF-BDD2-028C4F0924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4204" y="3006754"/>
            <a:ext cx="3851246" cy="385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977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3355915130"/>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pic>
        <p:nvPicPr>
          <p:cNvPr id="7" name="Image 6" descr="Une image contenant personne, habits, sport, homme&#10;&#10;Description générée automatiquement">
            <a:extLst>
              <a:ext uri="{FF2B5EF4-FFF2-40B4-BE49-F238E27FC236}">
                <a16:creationId xmlns:a16="http://schemas.microsoft.com/office/drawing/2014/main" id="{35A4891D-E2CB-4187-908D-AE4450D28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8448" y="3429000"/>
            <a:ext cx="4563551" cy="3429001"/>
          </a:xfrm>
          <a:prstGeom prst="rect">
            <a:avLst/>
          </a:prstGeom>
        </p:spPr>
      </p:pic>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 – </a:t>
            </a:r>
            <a:r>
              <a:rPr lang="fr-FR" b="1">
                <a:solidFill>
                  <a:schemeClr val="bg1">
                    <a:lumMod val="50000"/>
                  </a:schemeClr>
                </a:solidFill>
              </a:rPr>
              <a:t>Officiels Technique</a:t>
            </a:r>
            <a:endParaRPr lang="fr-FR" b="1" dirty="0">
              <a:solidFill>
                <a:schemeClr val="bg1">
                  <a:lumMod val="50000"/>
                </a:schemeClr>
              </a:solidFill>
            </a:endParaRP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6"/>
          <a:stretch>
            <a:fillRect/>
          </a:stretch>
        </p:blipFill>
        <p:spPr>
          <a:xfrm>
            <a:off x="10415450" y="0"/>
            <a:ext cx="1776549" cy="1776549"/>
          </a:xfrm>
          <a:prstGeom prst="rect">
            <a:avLst/>
          </a:prstGeom>
        </p:spPr>
      </p:pic>
      <p:pic>
        <p:nvPicPr>
          <p:cNvPr id="35844" name="Picture 4" descr="Aucune description de photo disponible.">
            <a:extLst>
              <a:ext uri="{FF2B5EF4-FFF2-40B4-BE49-F238E27FC236}">
                <a16:creationId xmlns:a16="http://schemas.microsoft.com/office/drawing/2014/main" id="{61954831-F6E2-419D-AF56-48C09FB2D7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9000"/>
            <a:ext cx="2571750"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304CE2F-3383-48A5-A614-6FEFF183B090}"/>
              </a:ext>
            </a:extLst>
          </p:cNvPr>
          <p:cNvSpPr txBox="1"/>
          <p:nvPr/>
        </p:nvSpPr>
        <p:spPr>
          <a:xfrm>
            <a:off x="489007" y="1776549"/>
            <a:ext cx="11087799" cy="2031325"/>
          </a:xfrm>
          <a:prstGeom prst="rect">
            <a:avLst/>
          </a:prstGeom>
          <a:noFill/>
        </p:spPr>
        <p:txBody>
          <a:bodyPr wrap="square" rtlCol="0">
            <a:spAutoFit/>
          </a:bodyPr>
          <a:lstStyle/>
          <a:p>
            <a:r>
              <a:rPr lang="fr-FR" dirty="0"/>
              <a:t>Un grand merci à nos Officiels techniques : GEO, Arbitres, JA</a:t>
            </a:r>
          </a:p>
          <a:p>
            <a:r>
              <a:rPr lang="fr-FR" dirty="0"/>
              <a:t>Validation d’un ALA : Killian AGOSTINO</a:t>
            </a:r>
          </a:p>
          <a:p>
            <a:r>
              <a:rPr lang="fr-FR" dirty="0"/>
              <a:t>Validation d’un JALA : Antoine VALANCE</a:t>
            </a:r>
          </a:p>
          <a:p>
            <a:endParaRPr lang="fr-FR" dirty="0"/>
          </a:p>
          <a:p>
            <a:r>
              <a:rPr lang="fr-FR" dirty="0"/>
              <a:t>Passage d’un nouveau ALA sous contrainte de la Ligue + Passage d’Examen pour un ALC sur la saison prochaine</a:t>
            </a:r>
          </a:p>
          <a:p>
            <a:endParaRPr lang="fr-FR" dirty="0"/>
          </a:p>
          <a:p>
            <a:endParaRPr lang="fr-FR" dirty="0"/>
          </a:p>
        </p:txBody>
      </p:sp>
      <p:pic>
        <p:nvPicPr>
          <p:cNvPr id="35846" name="Picture 6" descr="Aucune description de photo disponible.">
            <a:extLst>
              <a:ext uri="{FF2B5EF4-FFF2-40B4-BE49-F238E27FC236}">
                <a16:creationId xmlns:a16="http://schemas.microsoft.com/office/drawing/2014/main" id="{31EFAA65-E75F-4310-B83C-101B0D1556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1750" y="3429000"/>
            <a:ext cx="2743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Aucune description de photo disponible.">
            <a:extLst>
              <a:ext uri="{FF2B5EF4-FFF2-40B4-BE49-F238E27FC236}">
                <a16:creationId xmlns:a16="http://schemas.microsoft.com/office/drawing/2014/main" id="{0BAE9E86-D91B-48B8-9A67-3D50398779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4950" y="3429000"/>
            <a:ext cx="2743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4721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214039190"/>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Sportif – Recrutements</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12" name="ZoneTexte 11">
            <a:extLst>
              <a:ext uri="{FF2B5EF4-FFF2-40B4-BE49-F238E27FC236}">
                <a16:creationId xmlns:a16="http://schemas.microsoft.com/office/drawing/2014/main" id="{9304CE2F-3383-48A5-A614-6FEFF183B090}"/>
              </a:ext>
            </a:extLst>
          </p:cNvPr>
          <p:cNvSpPr txBox="1"/>
          <p:nvPr/>
        </p:nvSpPr>
        <p:spPr>
          <a:xfrm>
            <a:off x="489007" y="1776549"/>
            <a:ext cx="11087799" cy="1754326"/>
          </a:xfrm>
          <a:prstGeom prst="rect">
            <a:avLst/>
          </a:prstGeom>
          <a:noFill/>
        </p:spPr>
        <p:txBody>
          <a:bodyPr wrap="square" rtlCol="0">
            <a:spAutoFit/>
          </a:bodyPr>
          <a:lstStyle/>
          <a:p>
            <a:r>
              <a:rPr lang="fr-FR" dirty="0"/>
              <a:t>Nous sommes heureux de vous annoncer ce soir 2 nouvelles joueuses pour notre équipe 1 et le retour de Thibault Zypinoglou au club !</a:t>
            </a:r>
          </a:p>
          <a:p>
            <a:endParaRPr lang="fr-FR" dirty="0"/>
          </a:p>
          <a:p>
            <a:pPr marL="285750" indent="-285750">
              <a:buFont typeface="Arial" panose="020B0604020202020204" pitchFamily="34" charset="0"/>
              <a:buChar char="•"/>
            </a:pPr>
            <a:r>
              <a:rPr lang="fr-FR" dirty="0"/>
              <a:t>FLORE ALLEGRE</a:t>
            </a:r>
          </a:p>
          <a:p>
            <a:pPr marL="285750" indent="-285750">
              <a:buFont typeface="Arial" panose="020B0604020202020204" pitchFamily="34" charset="0"/>
              <a:buChar char="•"/>
            </a:pPr>
            <a:r>
              <a:rPr lang="fr-FR" dirty="0"/>
              <a:t>MAELYNE FARGET</a:t>
            </a:r>
          </a:p>
          <a:p>
            <a:pPr marL="285750" indent="-285750">
              <a:buFont typeface="Arial" panose="020B0604020202020204" pitchFamily="34" charset="0"/>
              <a:buChar char="•"/>
            </a:pPr>
            <a:r>
              <a:rPr lang="fr-FR" dirty="0"/>
              <a:t>THIBAULT ZYPINOGLOU </a:t>
            </a:r>
          </a:p>
        </p:txBody>
      </p:sp>
    </p:spTree>
    <p:extLst>
      <p:ext uri="{BB962C8B-B14F-4D97-AF65-F5344CB8AC3E}">
        <p14:creationId xmlns:p14="http://schemas.microsoft.com/office/powerpoint/2010/main" val="28372429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Récompenses - Plumes</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3" name="ZoneTexte 2">
            <a:extLst>
              <a:ext uri="{FF2B5EF4-FFF2-40B4-BE49-F238E27FC236}">
                <a16:creationId xmlns:a16="http://schemas.microsoft.com/office/drawing/2014/main" id="{B748669B-5423-52B5-1FD7-F3D9FF15E0B3}"/>
              </a:ext>
            </a:extLst>
          </p:cNvPr>
          <p:cNvSpPr txBox="1"/>
          <p:nvPr/>
        </p:nvSpPr>
        <p:spPr>
          <a:xfrm>
            <a:off x="489007" y="1776549"/>
            <a:ext cx="11087799" cy="2308324"/>
          </a:xfrm>
          <a:prstGeom prst="rect">
            <a:avLst/>
          </a:prstGeom>
          <a:noFill/>
        </p:spPr>
        <p:txBody>
          <a:bodyPr wrap="square" rtlCol="0">
            <a:spAutoFit/>
          </a:bodyPr>
          <a:lstStyle/>
          <a:p>
            <a:r>
              <a:rPr lang="fr-FR" dirty="0"/>
              <a:t>- Trophée du </a:t>
            </a:r>
            <a:r>
              <a:rPr lang="fr-FR" b="1" dirty="0"/>
              <a:t>meilleur espoir jeune</a:t>
            </a:r>
            <a:r>
              <a:rPr lang="fr-FR" dirty="0"/>
              <a:t> de la saison</a:t>
            </a:r>
          </a:p>
          <a:p>
            <a:r>
              <a:rPr lang="fr-FR" dirty="0"/>
              <a:t>- Trophée du </a:t>
            </a:r>
            <a:r>
              <a:rPr lang="fr-FR" b="1" dirty="0"/>
              <a:t>meilleur espoir bénévole </a:t>
            </a:r>
            <a:r>
              <a:rPr lang="fr-FR" dirty="0"/>
              <a:t>de la saison</a:t>
            </a:r>
          </a:p>
          <a:p>
            <a:r>
              <a:rPr lang="fr-FR" dirty="0"/>
              <a:t>- Trophée du </a:t>
            </a:r>
            <a:r>
              <a:rPr lang="fr-FR" b="1" dirty="0"/>
              <a:t>meilleur Smuciste au classement </a:t>
            </a:r>
            <a:r>
              <a:rPr lang="fr-FR" b="1" dirty="0" err="1"/>
              <a:t>Trocter</a:t>
            </a:r>
            <a:endParaRPr lang="fr-FR" b="1" dirty="0"/>
          </a:p>
          <a:p>
            <a:r>
              <a:rPr lang="fr-FR" dirty="0"/>
              <a:t>- Trophée de la </a:t>
            </a:r>
            <a:r>
              <a:rPr lang="fr-FR" b="1" dirty="0"/>
              <a:t>meilleure action bénévole </a:t>
            </a:r>
            <a:r>
              <a:rPr lang="fr-FR" dirty="0"/>
              <a:t>de la saison</a:t>
            </a:r>
          </a:p>
          <a:p>
            <a:r>
              <a:rPr lang="fr-FR" dirty="0"/>
              <a:t>- Trophée de la </a:t>
            </a:r>
            <a:r>
              <a:rPr lang="fr-FR" b="1" dirty="0"/>
              <a:t>meilleure photo/vidéo d’équipe d’Interclubs </a:t>
            </a:r>
            <a:r>
              <a:rPr lang="fr-FR" dirty="0"/>
              <a:t>de la saison</a:t>
            </a:r>
          </a:p>
          <a:p>
            <a:r>
              <a:rPr lang="fr-FR" dirty="0"/>
              <a:t>- Trophée du plus </a:t>
            </a:r>
            <a:r>
              <a:rPr lang="fr-FR" b="1" dirty="0"/>
              <a:t>haut pourcentage de victoire en Interclubs</a:t>
            </a:r>
          </a:p>
          <a:p>
            <a:endParaRPr lang="fr-FR" dirty="0"/>
          </a:p>
          <a:p>
            <a:r>
              <a:rPr lang="fr-FR" dirty="0"/>
              <a:t>+ d’autres récompenses …</a:t>
            </a:r>
          </a:p>
        </p:txBody>
      </p:sp>
      <p:pic>
        <p:nvPicPr>
          <p:cNvPr id="4" name="Image 3">
            <a:extLst>
              <a:ext uri="{FF2B5EF4-FFF2-40B4-BE49-F238E27FC236}">
                <a16:creationId xmlns:a16="http://schemas.microsoft.com/office/drawing/2014/main" id="{07DE3C28-CA1E-42E1-9291-CF51E4FB9668}"/>
              </a:ext>
            </a:extLst>
          </p:cNvPr>
          <p:cNvPicPr>
            <a:picLocks noChangeAspect="1"/>
          </p:cNvPicPr>
          <p:nvPr/>
        </p:nvPicPr>
        <p:blipFill>
          <a:blip r:embed="rId6"/>
          <a:stretch>
            <a:fillRect/>
          </a:stretch>
        </p:blipFill>
        <p:spPr>
          <a:xfrm>
            <a:off x="470549" y="1862356"/>
            <a:ext cx="222177" cy="222177"/>
          </a:xfrm>
          <a:prstGeom prst="rect">
            <a:avLst/>
          </a:prstGeom>
        </p:spPr>
      </p:pic>
      <p:pic>
        <p:nvPicPr>
          <p:cNvPr id="7" name="Image 6">
            <a:extLst>
              <a:ext uri="{FF2B5EF4-FFF2-40B4-BE49-F238E27FC236}">
                <a16:creationId xmlns:a16="http://schemas.microsoft.com/office/drawing/2014/main" id="{EB059760-786C-4ADB-BD54-C79ECFB78126}"/>
              </a:ext>
            </a:extLst>
          </p:cNvPr>
          <p:cNvPicPr>
            <a:picLocks noChangeAspect="1"/>
          </p:cNvPicPr>
          <p:nvPr/>
        </p:nvPicPr>
        <p:blipFill>
          <a:blip r:embed="rId6"/>
          <a:stretch>
            <a:fillRect/>
          </a:stretch>
        </p:blipFill>
        <p:spPr>
          <a:xfrm>
            <a:off x="471947" y="2132202"/>
            <a:ext cx="222177" cy="222177"/>
          </a:xfrm>
          <a:prstGeom prst="rect">
            <a:avLst/>
          </a:prstGeom>
        </p:spPr>
      </p:pic>
      <p:pic>
        <p:nvPicPr>
          <p:cNvPr id="8" name="Image 7">
            <a:extLst>
              <a:ext uri="{FF2B5EF4-FFF2-40B4-BE49-F238E27FC236}">
                <a16:creationId xmlns:a16="http://schemas.microsoft.com/office/drawing/2014/main" id="{E74B7D97-CE08-4A64-90D7-E9CC26C95D42}"/>
              </a:ext>
            </a:extLst>
          </p:cNvPr>
          <p:cNvPicPr>
            <a:picLocks noChangeAspect="1"/>
          </p:cNvPicPr>
          <p:nvPr/>
        </p:nvPicPr>
        <p:blipFill>
          <a:blip r:embed="rId6"/>
          <a:stretch>
            <a:fillRect/>
          </a:stretch>
        </p:blipFill>
        <p:spPr>
          <a:xfrm>
            <a:off x="480336" y="2392261"/>
            <a:ext cx="222177" cy="222177"/>
          </a:xfrm>
          <a:prstGeom prst="rect">
            <a:avLst/>
          </a:prstGeom>
        </p:spPr>
      </p:pic>
      <p:pic>
        <p:nvPicPr>
          <p:cNvPr id="9" name="Image 8">
            <a:extLst>
              <a:ext uri="{FF2B5EF4-FFF2-40B4-BE49-F238E27FC236}">
                <a16:creationId xmlns:a16="http://schemas.microsoft.com/office/drawing/2014/main" id="{77ABE07C-E02E-4826-8B92-A0BED500A996}"/>
              </a:ext>
            </a:extLst>
          </p:cNvPr>
          <p:cNvPicPr>
            <a:picLocks noChangeAspect="1"/>
          </p:cNvPicPr>
          <p:nvPr/>
        </p:nvPicPr>
        <p:blipFill>
          <a:blip r:embed="rId6"/>
          <a:stretch>
            <a:fillRect/>
          </a:stretch>
        </p:blipFill>
        <p:spPr>
          <a:xfrm>
            <a:off x="480336" y="2711043"/>
            <a:ext cx="222177" cy="222177"/>
          </a:xfrm>
          <a:prstGeom prst="rect">
            <a:avLst/>
          </a:prstGeom>
        </p:spPr>
      </p:pic>
      <p:pic>
        <p:nvPicPr>
          <p:cNvPr id="10" name="Image 9">
            <a:extLst>
              <a:ext uri="{FF2B5EF4-FFF2-40B4-BE49-F238E27FC236}">
                <a16:creationId xmlns:a16="http://schemas.microsoft.com/office/drawing/2014/main" id="{E9DA20FB-8196-441C-9A09-96468482056F}"/>
              </a:ext>
            </a:extLst>
          </p:cNvPr>
          <p:cNvPicPr>
            <a:picLocks noChangeAspect="1"/>
          </p:cNvPicPr>
          <p:nvPr/>
        </p:nvPicPr>
        <p:blipFill>
          <a:blip r:embed="rId6"/>
          <a:stretch>
            <a:fillRect/>
          </a:stretch>
        </p:blipFill>
        <p:spPr>
          <a:xfrm>
            <a:off x="481734" y="2980889"/>
            <a:ext cx="222177" cy="222177"/>
          </a:xfrm>
          <a:prstGeom prst="rect">
            <a:avLst/>
          </a:prstGeom>
        </p:spPr>
      </p:pic>
      <p:pic>
        <p:nvPicPr>
          <p:cNvPr id="12" name="Image 11">
            <a:extLst>
              <a:ext uri="{FF2B5EF4-FFF2-40B4-BE49-F238E27FC236}">
                <a16:creationId xmlns:a16="http://schemas.microsoft.com/office/drawing/2014/main" id="{966E7691-EDBA-4020-9D20-BF9270C84F70}"/>
              </a:ext>
            </a:extLst>
          </p:cNvPr>
          <p:cNvPicPr>
            <a:picLocks noChangeAspect="1"/>
          </p:cNvPicPr>
          <p:nvPr/>
        </p:nvPicPr>
        <p:blipFill>
          <a:blip r:embed="rId6"/>
          <a:stretch>
            <a:fillRect/>
          </a:stretch>
        </p:blipFill>
        <p:spPr>
          <a:xfrm>
            <a:off x="490123" y="3240948"/>
            <a:ext cx="222177" cy="222177"/>
          </a:xfrm>
          <a:prstGeom prst="rect">
            <a:avLst/>
          </a:prstGeom>
        </p:spPr>
      </p:pic>
    </p:spTree>
    <p:extLst>
      <p:ext uri="{BB962C8B-B14F-4D97-AF65-F5344CB8AC3E}">
        <p14:creationId xmlns:p14="http://schemas.microsoft.com/office/powerpoint/2010/main" val="2332587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Récompenses - Plumes</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graphicFrame>
        <p:nvGraphicFramePr>
          <p:cNvPr id="14" name="Tableau 13">
            <a:extLst>
              <a:ext uri="{FF2B5EF4-FFF2-40B4-BE49-F238E27FC236}">
                <a16:creationId xmlns:a16="http://schemas.microsoft.com/office/drawing/2014/main" id="{CEB36BB6-6790-A35C-2835-52C076FD9AD5}"/>
              </a:ext>
            </a:extLst>
          </p:cNvPr>
          <p:cNvGraphicFramePr>
            <a:graphicFrameLocks noGrp="1"/>
          </p:cNvGraphicFramePr>
          <p:nvPr>
            <p:extLst>
              <p:ext uri="{D42A27DB-BD31-4B8C-83A1-F6EECF244321}">
                <p14:modId xmlns:p14="http://schemas.microsoft.com/office/powerpoint/2010/main" val="1355726657"/>
              </p:ext>
            </p:extLst>
          </p:nvPr>
        </p:nvGraphicFramePr>
        <p:xfrm>
          <a:off x="1020417" y="2239617"/>
          <a:ext cx="7323485" cy="2904684"/>
        </p:xfrm>
        <a:graphic>
          <a:graphicData uri="http://schemas.openxmlformats.org/drawingml/2006/table">
            <a:tbl>
              <a:tblPr/>
              <a:tblGrid>
                <a:gridCol w="2648039">
                  <a:extLst>
                    <a:ext uri="{9D8B030D-6E8A-4147-A177-3AD203B41FA5}">
                      <a16:colId xmlns:a16="http://schemas.microsoft.com/office/drawing/2014/main" val="561156992"/>
                    </a:ext>
                  </a:extLst>
                </a:gridCol>
                <a:gridCol w="2192908">
                  <a:extLst>
                    <a:ext uri="{9D8B030D-6E8A-4147-A177-3AD203B41FA5}">
                      <a16:colId xmlns:a16="http://schemas.microsoft.com/office/drawing/2014/main" val="2081581438"/>
                    </a:ext>
                  </a:extLst>
                </a:gridCol>
                <a:gridCol w="1241269">
                  <a:extLst>
                    <a:ext uri="{9D8B030D-6E8A-4147-A177-3AD203B41FA5}">
                      <a16:colId xmlns:a16="http://schemas.microsoft.com/office/drawing/2014/main" val="879858001"/>
                    </a:ext>
                  </a:extLst>
                </a:gridCol>
                <a:gridCol w="1241269">
                  <a:extLst>
                    <a:ext uri="{9D8B030D-6E8A-4147-A177-3AD203B41FA5}">
                      <a16:colId xmlns:a16="http://schemas.microsoft.com/office/drawing/2014/main" val="3829728370"/>
                    </a:ext>
                  </a:extLst>
                </a:gridCol>
              </a:tblGrid>
              <a:tr h="242057">
                <a:tc>
                  <a:txBody>
                    <a:bodyPr/>
                    <a:lstStyle/>
                    <a:p>
                      <a:pPr fontAlgn="b"/>
                      <a:r>
                        <a:rPr lang="fr-FR" sz="1000" b="1">
                          <a:effectLst/>
                          <a:latin typeface="Arial" panose="020B0604020202020204" pitchFamily="34" charset="0"/>
                        </a:rPr>
                        <a:t>Nom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Prenom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Licence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dirty="0">
                          <a:effectLst/>
                          <a:latin typeface="Arial" panose="020B0604020202020204" pitchFamily="34" charset="0"/>
                        </a:rPr>
                        <a:t>Date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6440549"/>
                  </a:ext>
                </a:extLst>
              </a:tr>
              <a:tr h="242057">
                <a:tc>
                  <a:txBody>
                    <a:bodyPr/>
                    <a:lstStyle/>
                    <a:p>
                      <a:pPr fontAlgn="b"/>
                      <a:r>
                        <a:rPr lang="fr-FR" sz="1100">
                          <a:effectLst/>
                          <a:latin typeface="Arial" panose="020B0604020202020204" pitchFamily="34" charset="0"/>
                        </a:rPr>
                        <a:t>CHESNEAU</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Selyan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7432527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319267"/>
                  </a:ext>
                </a:extLst>
              </a:tr>
              <a:tr h="242057">
                <a:tc>
                  <a:txBody>
                    <a:bodyPr/>
                    <a:lstStyle/>
                    <a:p>
                      <a:pPr fontAlgn="b"/>
                      <a:r>
                        <a:rPr lang="fr-FR" sz="1100">
                          <a:effectLst/>
                          <a:latin typeface="Arial" panose="020B0604020202020204" pitchFamily="34" charset="0"/>
                        </a:rPr>
                        <a:t>CHESNEAU</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Sofia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7432529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1092825"/>
                  </a:ext>
                </a:extLst>
              </a:tr>
              <a:tr h="242057">
                <a:tc>
                  <a:txBody>
                    <a:bodyPr/>
                    <a:lstStyle/>
                    <a:p>
                      <a:pPr fontAlgn="b"/>
                      <a:r>
                        <a:rPr lang="fr-FR" sz="1100">
                          <a:effectLst/>
                          <a:latin typeface="Arial" panose="020B0604020202020204" pitchFamily="34" charset="0"/>
                        </a:rPr>
                        <a:t>CICCAGLIONE</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Julian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7284023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6449777"/>
                  </a:ext>
                </a:extLst>
              </a:tr>
              <a:tr h="242057">
                <a:tc>
                  <a:txBody>
                    <a:bodyPr/>
                    <a:lstStyle/>
                    <a:p>
                      <a:pPr fontAlgn="b"/>
                      <a:r>
                        <a:rPr lang="fr-FR" sz="1100">
                          <a:effectLst/>
                          <a:latin typeface="Arial" panose="020B0604020202020204" pitchFamily="34" charset="0"/>
                        </a:rPr>
                        <a:t>DELABROYE</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Mathieu</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7486300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8068383"/>
                  </a:ext>
                </a:extLst>
              </a:tr>
              <a:tr h="242057">
                <a:tc>
                  <a:txBody>
                    <a:bodyPr/>
                    <a:lstStyle/>
                    <a:p>
                      <a:pPr fontAlgn="b"/>
                      <a:r>
                        <a:rPr lang="fr-FR" sz="1100">
                          <a:effectLst/>
                          <a:latin typeface="Arial" panose="020B0604020202020204" pitchFamily="34" charset="0"/>
                        </a:rPr>
                        <a:t>GAROT</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Julian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7348903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9536745"/>
                  </a:ext>
                </a:extLst>
              </a:tr>
              <a:tr h="242057">
                <a:tc>
                  <a:txBody>
                    <a:bodyPr/>
                    <a:lstStyle/>
                    <a:p>
                      <a:pPr fontAlgn="b"/>
                      <a:r>
                        <a:rPr lang="fr-FR" sz="1100">
                          <a:effectLst/>
                          <a:latin typeface="Arial" panose="020B0604020202020204" pitchFamily="34" charset="0"/>
                        </a:rPr>
                        <a:t>GICQUEL-VINCENT</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Sacha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7532497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2560172"/>
                  </a:ext>
                </a:extLst>
              </a:tr>
              <a:tr h="242057">
                <a:tc>
                  <a:txBody>
                    <a:bodyPr/>
                    <a:lstStyle/>
                    <a:p>
                      <a:pPr fontAlgn="b"/>
                      <a:r>
                        <a:rPr lang="fr-FR" sz="1100">
                          <a:effectLst/>
                          <a:latin typeface="Aptos Narrow" panose="020B0004020202020204" pitchFamily="34" charset="0"/>
                        </a:rPr>
                        <a:t>JOURNOU</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Corentin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7440713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3389882"/>
                  </a:ext>
                </a:extLst>
              </a:tr>
              <a:tr h="242057">
                <a:tc>
                  <a:txBody>
                    <a:bodyPr/>
                    <a:lstStyle/>
                    <a:p>
                      <a:pPr fontAlgn="b"/>
                      <a:r>
                        <a:rPr lang="fr-FR" sz="1100">
                          <a:effectLst/>
                          <a:latin typeface="Arial" panose="020B0604020202020204" pitchFamily="34" charset="0"/>
                        </a:rPr>
                        <a:t>NIQUET</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Rafael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7440768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0550920"/>
                  </a:ext>
                </a:extLst>
              </a:tr>
              <a:tr h="242057">
                <a:tc>
                  <a:txBody>
                    <a:bodyPr/>
                    <a:lstStyle/>
                    <a:p>
                      <a:pPr fontAlgn="b"/>
                      <a:r>
                        <a:rPr lang="fr-FR" sz="1100">
                          <a:effectLst/>
                          <a:latin typeface="Aptos Narrow" panose="020B0004020202020204" pitchFamily="34" charset="0"/>
                        </a:rPr>
                        <a:t>RADJOU</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Ramya rosalie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7532499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4962136"/>
                  </a:ext>
                </a:extLst>
              </a:tr>
              <a:tr h="242057">
                <a:tc>
                  <a:txBody>
                    <a:bodyPr/>
                    <a:lstStyle/>
                    <a:p>
                      <a:pPr fontAlgn="b"/>
                      <a:r>
                        <a:rPr lang="fr-FR" sz="1100">
                          <a:effectLst/>
                          <a:latin typeface="Aptos Narrow" panose="020B0004020202020204" pitchFamily="34" charset="0"/>
                        </a:rPr>
                        <a:t>TOSI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Clemence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7508807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7373150"/>
                  </a:ext>
                </a:extLst>
              </a:tr>
              <a:tr h="242057">
                <a:tc>
                  <a:txBody>
                    <a:bodyPr/>
                    <a:lstStyle/>
                    <a:p>
                      <a:pPr fontAlgn="b"/>
                      <a:r>
                        <a:rPr lang="fr-FR" sz="1100" dirty="0">
                          <a:effectLst/>
                          <a:latin typeface="Arial" panose="020B0604020202020204" pitchFamily="34" charset="0"/>
                        </a:rPr>
                        <a:t>VOISIN</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Gabriel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7203646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dirty="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84084378"/>
                  </a:ext>
                </a:extLst>
              </a:tr>
            </a:tbl>
          </a:graphicData>
        </a:graphic>
      </p:graphicFrame>
      <p:sp>
        <p:nvSpPr>
          <p:cNvPr id="15" name="Rectangle 3">
            <a:extLst>
              <a:ext uri="{FF2B5EF4-FFF2-40B4-BE49-F238E27FC236}">
                <a16:creationId xmlns:a16="http://schemas.microsoft.com/office/drawing/2014/main" id="{6F6DE8EF-56E9-F592-0108-A0251A926160}"/>
              </a:ext>
            </a:extLst>
          </p:cNvPr>
          <p:cNvSpPr>
            <a:spLocks noChangeArrowheads="1"/>
          </p:cNvSpPr>
          <p:nvPr/>
        </p:nvSpPr>
        <p:spPr bwMode="auto">
          <a:xfrm>
            <a:off x="3848100" y="276452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7" name="ZoneTexte 16">
            <a:extLst>
              <a:ext uri="{FF2B5EF4-FFF2-40B4-BE49-F238E27FC236}">
                <a16:creationId xmlns:a16="http://schemas.microsoft.com/office/drawing/2014/main" id="{62054DB4-4CCE-3B05-3AE7-FED6FE22E1E9}"/>
              </a:ext>
            </a:extLst>
          </p:cNvPr>
          <p:cNvSpPr txBox="1"/>
          <p:nvPr/>
        </p:nvSpPr>
        <p:spPr>
          <a:xfrm>
            <a:off x="892465" y="1591883"/>
            <a:ext cx="60960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rgbClr val="FF0000"/>
                </a:solidFill>
                <a:effectLst/>
                <a:latin typeface="Aptos" panose="020B0004020202020204" pitchFamily="34" charset="0"/>
              </a:rPr>
              <a:t>Plume ROUGE </a:t>
            </a:r>
            <a:r>
              <a:rPr kumimoji="0" lang="fr-FR" altLang="fr-FR" sz="1800" i="0" u="none" strike="noStrike" cap="none" normalizeH="0" baseline="0" dirty="0">
                <a:ln>
                  <a:noFill/>
                </a:ln>
                <a:solidFill>
                  <a:srgbClr val="FF0000"/>
                </a:solidFill>
                <a:effectLst/>
                <a:latin typeface="Aptos" panose="020B0004020202020204" pitchFamily="34" charset="0"/>
              </a:rPr>
              <a:t>validée pour:</a:t>
            </a:r>
            <a:endParaRPr kumimoji="0" lang="fr-FR" altLang="fr-FR" sz="11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674828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3444126835"/>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18" imgW="383" imgH="384" progId="TCLayout.ActiveDocument.1">
                  <p:embed/>
                </p:oleObj>
              </mc:Choice>
              <mc:Fallback>
                <p:oleObj name="Diapositive think-cell" r:id="rId18"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19"/>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20"/>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r>
              <a:rPr lang="fr-FR" dirty="0"/>
              <a:t>Nombre de licenciés</a:t>
            </a:r>
          </a:p>
        </p:txBody>
      </p:sp>
      <p:graphicFrame>
        <p:nvGraphicFramePr>
          <p:cNvPr id="27" name="Chart 3">
            <a:extLst>
              <a:ext uri="{FF2B5EF4-FFF2-40B4-BE49-F238E27FC236}">
                <a16:creationId xmlns:a16="http://schemas.microsoft.com/office/drawing/2014/main" id="{52EF34D4-430B-44D0-9DFB-4D42D9B4C8ED}"/>
              </a:ext>
            </a:extLst>
          </p:cNvPr>
          <p:cNvGraphicFramePr/>
          <p:nvPr>
            <p:custDataLst>
              <p:tags r:id="rId2"/>
            </p:custDataLst>
            <p:extLst>
              <p:ext uri="{D42A27DB-BD31-4B8C-83A1-F6EECF244321}">
                <p14:modId xmlns:p14="http://schemas.microsoft.com/office/powerpoint/2010/main" val="3163017459"/>
              </p:ext>
            </p:extLst>
          </p:nvPr>
        </p:nvGraphicFramePr>
        <p:xfrm>
          <a:off x="755650" y="2527300"/>
          <a:ext cx="11298238" cy="3732213"/>
        </p:xfrm>
        <a:graphic>
          <a:graphicData uri="http://schemas.openxmlformats.org/drawingml/2006/chart">
            <c:chart xmlns:c="http://schemas.openxmlformats.org/drawingml/2006/chart" xmlns:r="http://schemas.openxmlformats.org/officeDocument/2006/relationships" r:id="rId21"/>
          </a:graphicData>
        </a:graphic>
      </p:graphicFrame>
      <p:sp>
        <p:nvSpPr>
          <p:cNvPr id="10" name="Text Placeholder 2">
            <a:extLst>
              <a:ext uri="{FF2B5EF4-FFF2-40B4-BE49-F238E27FC236}">
                <a16:creationId xmlns:a16="http://schemas.microsoft.com/office/drawing/2014/main" id="{5CA664CB-72C5-49D5-B2CD-6FF180F25974}"/>
              </a:ext>
            </a:extLst>
          </p:cNvPr>
          <p:cNvSpPr>
            <a:spLocks noGrp="1"/>
          </p:cNvSpPr>
          <p:nvPr>
            <p:custDataLst>
              <p:tags r:id="rId3"/>
            </p:custDataLst>
          </p:nvPr>
        </p:nvSpPr>
        <p:spPr bwMode="auto">
          <a:xfrm>
            <a:off x="1363663"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CD98C61-58ED-479C-BBD3-1138184C86B5}" type="datetime'''2''01''''''''''''8/20''19'''''''">
              <a:rPr lang="fr-FR" altLang="en-US" sz="1400" smtClean="0"/>
              <a:pPr/>
              <a:t>2018/2019</a:t>
            </a:fld>
            <a:endParaRPr lang="fr-FR" sz="1400" dirty="0"/>
          </a:p>
        </p:txBody>
      </p:sp>
      <p:sp>
        <p:nvSpPr>
          <p:cNvPr id="12" name="Text Placeholder 2">
            <a:extLst>
              <a:ext uri="{FF2B5EF4-FFF2-40B4-BE49-F238E27FC236}">
                <a16:creationId xmlns:a16="http://schemas.microsoft.com/office/drawing/2014/main" id="{EECFBCC2-138D-4A31-86F7-928A5C5081D3}"/>
              </a:ext>
            </a:extLst>
          </p:cNvPr>
          <p:cNvSpPr>
            <a:spLocks noGrp="1"/>
          </p:cNvSpPr>
          <p:nvPr>
            <p:custDataLst>
              <p:tags r:id="rId4"/>
            </p:custDataLst>
          </p:nvPr>
        </p:nvSpPr>
        <p:spPr bwMode="auto">
          <a:xfrm>
            <a:off x="3219450"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E70BC62-EFDC-4719-83C7-75E0B41F8762}" type="datetime'20''''''''''19/''''''2''''''''''''''''0''''''''2''''0'''">
              <a:rPr lang="fr-FR" altLang="en-US" sz="1400" smtClean="0"/>
              <a:pPr/>
              <a:t>2019/2020</a:t>
            </a:fld>
            <a:endParaRPr lang="fr-FR" sz="1400" dirty="0"/>
          </a:p>
        </p:txBody>
      </p:sp>
      <p:sp>
        <p:nvSpPr>
          <p:cNvPr id="13" name="Text Placeholder 2">
            <a:extLst>
              <a:ext uri="{FF2B5EF4-FFF2-40B4-BE49-F238E27FC236}">
                <a16:creationId xmlns:a16="http://schemas.microsoft.com/office/drawing/2014/main" id="{F27A435A-9991-42D5-B48A-D54174C1F013}"/>
              </a:ext>
            </a:extLst>
          </p:cNvPr>
          <p:cNvSpPr>
            <a:spLocks noGrp="1"/>
          </p:cNvSpPr>
          <p:nvPr>
            <p:custDataLst>
              <p:tags r:id="rId5"/>
            </p:custDataLst>
          </p:nvPr>
        </p:nvSpPr>
        <p:spPr bwMode="auto">
          <a:xfrm>
            <a:off x="5075238"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B8CB4F-8E55-4EDF-8DDB-6585CEADBBDE}" type="datetime'2''''0''''''''2''''''''0''''''/''''''2''''0''''21'''''">
              <a:rPr lang="fr-FR" altLang="en-US" sz="1400" smtClean="0"/>
              <a:pPr/>
              <a:t>2020/2021</a:t>
            </a:fld>
            <a:endParaRPr lang="fr-FR" sz="1400" dirty="0"/>
          </a:p>
        </p:txBody>
      </p:sp>
      <p:sp>
        <p:nvSpPr>
          <p:cNvPr id="21" name="Text Placeholder 2">
            <a:extLst>
              <a:ext uri="{FF2B5EF4-FFF2-40B4-BE49-F238E27FC236}">
                <a16:creationId xmlns:a16="http://schemas.microsoft.com/office/drawing/2014/main" id="{08941DCD-3466-4791-8321-842C4D04077C}"/>
              </a:ext>
            </a:extLst>
          </p:cNvPr>
          <p:cNvSpPr>
            <a:spLocks noGrp="1"/>
          </p:cNvSpPr>
          <p:nvPr>
            <p:custDataLst>
              <p:tags r:id="rId6"/>
            </p:custDataLst>
          </p:nvPr>
        </p:nvSpPr>
        <p:spPr bwMode="auto">
          <a:xfrm>
            <a:off x="6929438"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A4DA717-DAC5-4D5A-847E-3C1D45E13B99}" type="datetime'''''''''''''2''''''''''021''/202''''''2'''''''''''''''''''''''">
              <a:rPr lang="fr-FR" altLang="en-US" sz="1400" smtClean="0"/>
              <a:pPr/>
              <a:t>2021/2022</a:t>
            </a:fld>
            <a:endParaRPr lang="fr-FR" sz="1400" dirty="0"/>
          </a:p>
        </p:txBody>
      </p:sp>
      <p:sp>
        <p:nvSpPr>
          <p:cNvPr id="22" name="Text Placeholder 2">
            <a:extLst>
              <a:ext uri="{FF2B5EF4-FFF2-40B4-BE49-F238E27FC236}">
                <a16:creationId xmlns:a16="http://schemas.microsoft.com/office/drawing/2014/main" id="{034BBAB4-CACE-4E0C-A1F3-0D18524DB9A0}"/>
              </a:ext>
            </a:extLst>
          </p:cNvPr>
          <p:cNvSpPr>
            <a:spLocks noGrp="1"/>
          </p:cNvSpPr>
          <p:nvPr>
            <p:custDataLst>
              <p:tags r:id="rId7"/>
            </p:custDataLst>
          </p:nvPr>
        </p:nvSpPr>
        <p:spPr bwMode="auto">
          <a:xfrm>
            <a:off x="8785225"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2EA600C-D5FC-40F7-99AC-D05E65C1A98A}" type="datetime'''''2''''0''''''2''''2''''/2''''''''023'''''''''''''''">
              <a:rPr lang="fr-FR" altLang="en-US" sz="1400" smtClean="0"/>
              <a:pPr/>
              <a:t>2022/2023</a:t>
            </a:fld>
            <a:endParaRPr lang="fr-FR" sz="1400" dirty="0"/>
          </a:p>
        </p:txBody>
      </p:sp>
      <p:sp>
        <p:nvSpPr>
          <p:cNvPr id="14" name="Text Placeholder 2">
            <a:extLst>
              <a:ext uri="{FF2B5EF4-FFF2-40B4-BE49-F238E27FC236}">
                <a16:creationId xmlns:a16="http://schemas.microsoft.com/office/drawing/2014/main" id="{320D63EB-123F-4F25-BBCF-4AEAF498BD44}"/>
              </a:ext>
            </a:extLst>
          </p:cNvPr>
          <p:cNvSpPr>
            <a:spLocks noGrp="1"/>
          </p:cNvSpPr>
          <p:nvPr>
            <p:custDataLst>
              <p:tags r:id="rId8"/>
            </p:custDataLst>
          </p:nvPr>
        </p:nvSpPr>
        <p:spPr bwMode="auto">
          <a:xfrm>
            <a:off x="614363" y="4246563"/>
            <a:ext cx="4921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A5A0F13-9998-448E-B9AC-527B15C71BB2}" type="datetime'''''''''''J''''''''''''''''''e''''''u''''''''''ne''''''s'">
              <a:rPr lang="fr-FR" altLang="en-US" sz="1400" smtClean="0"/>
              <a:pPr/>
              <a:t>Jeunes</a:t>
            </a:fld>
            <a:endParaRPr lang="fr-FR" sz="1400" dirty="0"/>
          </a:p>
        </p:txBody>
      </p:sp>
      <p:sp>
        <p:nvSpPr>
          <p:cNvPr id="15" name="Text Placeholder 2">
            <a:extLst>
              <a:ext uri="{FF2B5EF4-FFF2-40B4-BE49-F238E27FC236}">
                <a16:creationId xmlns:a16="http://schemas.microsoft.com/office/drawing/2014/main" id="{E1D53C0B-C216-4C6D-A69A-A0302ED80E5C}"/>
              </a:ext>
            </a:extLst>
          </p:cNvPr>
          <p:cNvSpPr>
            <a:spLocks noGrp="1"/>
          </p:cNvSpPr>
          <p:nvPr>
            <p:custDataLst>
              <p:tags r:id="rId9"/>
            </p:custDataLst>
          </p:nvPr>
        </p:nvSpPr>
        <p:spPr bwMode="auto">
          <a:xfrm>
            <a:off x="557213" y="5410200"/>
            <a:ext cx="5492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10C92EC-96A7-4E9D-B122-17CDBC81F5F8}" type="datetime'A''''du''l''''''''''''''''''''t''''''e''s'">
              <a:rPr lang="fr-FR" altLang="en-US" sz="1400" smtClean="0"/>
              <a:pPr/>
              <a:t>Adultes</a:t>
            </a:fld>
            <a:endParaRPr lang="fr-FR" sz="1400" dirty="0"/>
          </a:p>
        </p:txBody>
      </p:sp>
      <p:sp>
        <p:nvSpPr>
          <p:cNvPr id="17" name="Text Placeholder 2">
            <a:extLst>
              <a:ext uri="{FF2B5EF4-FFF2-40B4-BE49-F238E27FC236}">
                <a16:creationId xmlns:a16="http://schemas.microsoft.com/office/drawing/2014/main" id="{E8061F6C-3007-4150-A3AE-C746050FE813}"/>
              </a:ext>
            </a:extLst>
          </p:cNvPr>
          <p:cNvSpPr>
            <a:spLocks noGrp="1"/>
          </p:cNvSpPr>
          <p:nvPr>
            <p:custDataLst>
              <p:tags r:id="rId10"/>
            </p:custDataLst>
          </p:nvPr>
        </p:nvSpPr>
        <p:spPr bwMode="gray">
          <a:xfrm>
            <a:off x="1604963" y="3632200"/>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1349A21-0FEE-4A4D-9149-45F16A4F68EE}" type="datetime'''''''''''''''''2''2''''''''''''''''''''''''''''9'''''''''''">
              <a:rPr lang="fr-FR" altLang="en-US" sz="1400" smtClean="0"/>
              <a:pPr/>
              <a:t>229</a:t>
            </a:fld>
            <a:endParaRPr lang="fr-FR" sz="1400" dirty="0"/>
          </a:p>
        </p:txBody>
      </p:sp>
      <p:sp>
        <p:nvSpPr>
          <p:cNvPr id="18" name="Text Placeholder 2">
            <a:extLst>
              <a:ext uri="{FF2B5EF4-FFF2-40B4-BE49-F238E27FC236}">
                <a16:creationId xmlns:a16="http://schemas.microsoft.com/office/drawing/2014/main" id="{3DBFD8CA-9B53-4F63-AB40-BA4090302ECF}"/>
              </a:ext>
            </a:extLst>
          </p:cNvPr>
          <p:cNvSpPr>
            <a:spLocks noGrp="1"/>
          </p:cNvSpPr>
          <p:nvPr>
            <p:custDataLst>
              <p:tags r:id="rId11"/>
            </p:custDataLst>
          </p:nvPr>
        </p:nvSpPr>
        <p:spPr bwMode="gray">
          <a:xfrm>
            <a:off x="3460750" y="3551238"/>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7420535-0191-497F-9CF6-1DA0A888FADE}" type="datetime'23''''''''''''''''''''''''''7'''''''''''''''''''">
              <a:rPr lang="fr-FR" altLang="en-US" sz="1400" smtClean="0"/>
              <a:pPr/>
              <a:t>237</a:t>
            </a:fld>
            <a:endParaRPr lang="fr-FR" sz="1400" dirty="0"/>
          </a:p>
        </p:txBody>
      </p:sp>
      <p:sp>
        <p:nvSpPr>
          <p:cNvPr id="19" name="Text Placeholder 2">
            <a:extLst>
              <a:ext uri="{FF2B5EF4-FFF2-40B4-BE49-F238E27FC236}">
                <a16:creationId xmlns:a16="http://schemas.microsoft.com/office/drawing/2014/main" id="{7E75EA40-3B6F-4C6C-B07C-E6DD077D937B}"/>
              </a:ext>
            </a:extLst>
          </p:cNvPr>
          <p:cNvSpPr>
            <a:spLocks noGrp="1"/>
          </p:cNvSpPr>
          <p:nvPr>
            <p:custDataLst>
              <p:tags r:id="rId12"/>
            </p:custDataLst>
          </p:nvPr>
        </p:nvSpPr>
        <p:spPr bwMode="gray">
          <a:xfrm>
            <a:off x="5316538" y="4851400"/>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4DC95B-5287-4FEF-91E0-C5FB6F8D167C}" type="datetime'1''''''''''''''0''''''''''''''''''''''''''9'''''''''''''''''''">
              <a:rPr lang="fr-FR" altLang="en-US" sz="1400" smtClean="0"/>
              <a:pPr/>
              <a:t>109</a:t>
            </a:fld>
            <a:endParaRPr lang="fr-FR" sz="1400" dirty="0"/>
          </a:p>
        </p:txBody>
      </p:sp>
      <p:sp>
        <p:nvSpPr>
          <p:cNvPr id="23" name="Text Placeholder 2">
            <a:extLst>
              <a:ext uri="{FF2B5EF4-FFF2-40B4-BE49-F238E27FC236}">
                <a16:creationId xmlns:a16="http://schemas.microsoft.com/office/drawing/2014/main" id="{A80E4D0E-B166-4C6A-AB11-C00B3F800E2F}"/>
              </a:ext>
            </a:extLst>
          </p:cNvPr>
          <p:cNvSpPr>
            <a:spLocks noGrp="1"/>
          </p:cNvSpPr>
          <p:nvPr>
            <p:custDataLst>
              <p:tags r:id="rId13"/>
            </p:custDataLst>
          </p:nvPr>
        </p:nvSpPr>
        <p:spPr bwMode="gray">
          <a:xfrm>
            <a:off x="7170738" y="3692525"/>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24E6D57-BE12-486E-88DF-72DACCBC4BDA}" type="datetime'''''''''''''''''2''''''''''''''''2''''''''''3'">
              <a:rPr lang="fr-FR" altLang="en-US" sz="1400" smtClean="0"/>
              <a:pPr/>
              <a:t>223</a:t>
            </a:fld>
            <a:endParaRPr lang="fr-FR" sz="1400" dirty="0"/>
          </a:p>
        </p:txBody>
      </p:sp>
      <p:sp>
        <p:nvSpPr>
          <p:cNvPr id="24" name="Text Placeholder 2">
            <a:extLst>
              <a:ext uri="{FF2B5EF4-FFF2-40B4-BE49-F238E27FC236}">
                <a16:creationId xmlns:a16="http://schemas.microsoft.com/office/drawing/2014/main" id="{46586115-07BA-4F9E-A5B4-B3790EBF9E07}"/>
              </a:ext>
            </a:extLst>
          </p:cNvPr>
          <p:cNvSpPr>
            <a:spLocks noGrp="1"/>
          </p:cNvSpPr>
          <p:nvPr>
            <p:custDataLst>
              <p:tags r:id="rId14"/>
            </p:custDataLst>
          </p:nvPr>
        </p:nvSpPr>
        <p:spPr bwMode="gray">
          <a:xfrm>
            <a:off x="9026525" y="2554288"/>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06D830A-DC0F-44EE-83FA-5C38ECC3FA8D}" type="datetime'''''''''''''''''''''''''3''''''3''''5'''''''''''''''''''''''">
              <a:rPr lang="fr-FR" altLang="en-US" sz="1400" smtClean="0"/>
              <a:pPr/>
              <a:t>335</a:t>
            </a:fld>
            <a:endParaRPr lang="fr-FR" sz="1400" dirty="0"/>
          </a:p>
        </p:txBody>
      </p:sp>
      <p:sp>
        <p:nvSpPr>
          <p:cNvPr id="20" name="Text Placeholder 2">
            <a:extLst>
              <a:ext uri="{FF2B5EF4-FFF2-40B4-BE49-F238E27FC236}">
                <a16:creationId xmlns:a16="http://schemas.microsoft.com/office/drawing/2014/main" id="{EBC2C547-18B2-4094-B125-AC3CB5FC4E6A}"/>
              </a:ext>
            </a:extLst>
          </p:cNvPr>
          <p:cNvSpPr>
            <a:spLocks noGrp="1"/>
          </p:cNvSpPr>
          <p:nvPr>
            <p:custDataLst>
              <p:tags r:id="rId15"/>
            </p:custDataLst>
          </p:nvPr>
        </p:nvSpPr>
        <p:spPr bwMode="auto">
          <a:xfrm>
            <a:off x="10641013"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2A3517F-4EE4-423C-8995-6EE75711EB9F}" type="datetime'''2''''''''0''''2''''''''''3''''''''''/20''2''4'''''">
              <a:rPr lang="fr-FR" altLang="en-US" sz="1400" smtClean="0"/>
              <a:pPr/>
              <a:t>2023/2024</a:t>
            </a:fld>
            <a:endParaRPr lang="fr-FR" sz="1400" dirty="0"/>
          </a:p>
        </p:txBody>
      </p:sp>
      <p:sp>
        <p:nvSpPr>
          <p:cNvPr id="25" name="Text Placeholder 2">
            <a:extLst>
              <a:ext uri="{FF2B5EF4-FFF2-40B4-BE49-F238E27FC236}">
                <a16:creationId xmlns:a16="http://schemas.microsoft.com/office/drawing/2014/main" id="{79CB01E4-EE1E-407A-8833-C23C9C78CD5F}"/>
              </a:ext>
            </a:extLst>
          </p:cNvPr>
          <p:cNvSpPr>
            <a:spLocks noGrp="1"/>
          </p:cNvSpPr>
          <p:nvPr>
            <p:custDataLst>
              <p:tags r:id="rId16"/>
            </p:custDataLst>
          </p:nvPr>
        </p:nvSpPr>
        <p:spPr bwMode="gray">
          <a:xfrm>
            <a:off x="10882313" y="2392363"/>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47FE38D-7A0B-4226-A083-8D323D81079E}" type="datetime'''''''''''''3''''''5''''''''''''''1'">
              <a:rPr lang="fr-FR" altLang="en-US" sz="1400" smtClean="0"/>
              <a:pPr/>
              <a:t>351</a:t>
            </a:fld>
            <a:endParaRPr lang="fr-FR" sz="1400" dirty="0"/>
          </a:p>
        </p:txBody>
      </p:sp>
    </p:spTree>
    <p:extLst>
      <p:ext uri="{BB962C8B-B14F-4D97-AF65-F5344CB8AC3E}">
        <p14:creationId xmlns:p14="http://schemas.microsoft.com/office/powerpoint/2010/main" val="792005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Récompenses - Plumes</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15" name="Rectangle 3">
            <a:extLst>
              <a:ext uri="{FF2B5EF4-FFF2-40B4-BE49-F238E27FC236}">
                <a16:creationId xmlns:a16="http://schemas.microsoft.com/office/drawing/2014/main" id="{6F6DE8EF-56E9-F592-0108-A0251A926160}"/>
              </a:ext>
            </a:extLst>
          </p:cNvPr>
          <p:cNvSpPr>
            <a:spLocks noChangeArrowheads="1"/>
          </p:cNvSpPr>
          <p:nvPr/>
        </p:nvSpPr>
        <p:spPr bwMode="auto">
          <a:xfrm>
            <a:off x="3848100" y="276452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au 2">
            <a:extLst>
              <a:ext uri="{FF2B5EF4-FFF2-40B4-BE49-F238E27FC236}">
                <a16:creationId xmlns:a16="http://schemas.microsoft.com/office/drawing/2014/main" id="{545C1F2C-8025-85D0-D34C-05159926D84F}"/>
              </a:ext>
            </a:extLst>
          </p:cNvPr>
          <p:cNvGraphicFramePr>
            <a:graphicFrameLocks noGrp="1"/>
          </p:cNvGraphicFramePr>
          <p:nvPr>
            <p:extLst>
              <p:ext uri="{D42A27DB-BD31-4B8C-83A1-F6EECF244321}">
                <p14:modId xmlns:p14="http://schemas.microsoft.com/office/powerpoint/2010/main" val="4194229358"/>
              </p:ext>
            </p:extLst>
          </p:nvPr>
        </p:nvGraphicFramePr>
        <p:xfrm>
          <a:off x="1192696" y="2055813"/>
          <a:ext cx="6859104" cy="2802735"/>
        </p:xfrm>
        <a:graphic>
          <a:graphicData uri="http://schemas.openxmlformats.org/drawingml/2006/table">
            <a:tbl>
              <a:tblPr/>
              <a:tblGrid>
                <a:gridCol w="2850537">
                  <a:extLst>
                    <a:ext uri="{9D8B030D-6E8A-4147-A177-3AD203B41FA5}">
                      <a16:colId xmlns:a16="http://schemas.microsoft.com/office/drawing/2014/main" val="1859679110"/>
                    </a:ext>
                  </a:extLst>
                </a:gridCol>
                <a:gridCol w="1336189">
                  <a:extLst>
                    <a:ext uri="{9D8B030D-6E8A-4147-A177-3AD203B41FA5}">
                      <a16:colId xmlns:a16="http://schemas.microsoft.com/office/drawing/2014/main" val="1013531354"/>
                    </a:ext>
                  </a:extLst>
                </a:gridCol>
                <a:gridCol w="1336189">
                  <a:extLst>
                    <a:ext uri="{9D8B030D-6E8A-4147-A177-3AD203B41FA5}">
                      <a16:colId xmlns:a16="http://schemas.microsoft.com/office/drawing/2014/main" val="1298396022"/>
                    </a:ext>
                  </a:extLst>
                </a:gridCol>
                <a:gridCol w="1336189">
                  <a:extLst>
                    <a:ext uri="{9D8B030D-6E8A-4147-A177-3AD203B41FA5}">
                      <a16:colId xmlns:a16="http://schemas.microsoft.com/office/drawing/2014/main" val="2184002880"/>
                    </a:ext>
                  </a:extLst>
                </a:gridCol>
              </a:tblGrid>
              <a:tr h="311415">
                <a:tc>
                  <a:txBody>
                    <a:bodyPr/>
                    <a:lstStyle/>
                    <a:p>
                      <a:pPr fontAlgn="b"/>
                      <a:r>
                        <a:rPr lang="fr-FR" sz="1000" b="1">
                          <a:effectLst/>
                          <a:latin typeface="Arial" panose="020B0604020202020204" pitchFamily="34" charset="0"/>
                        </a:rPr>
                        <a:t>Nom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Prenom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Licence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Date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257887"/>
                  </a:ext>
                </a:extLst>
              </a:tr>
              <a:tr h="311415">
                <a:tc>
                  <a:txBody>
                    <a:bodyPr/>
                    <a:lstStyle/>
                    <a:p>
                      <a:pPr fontAlgn="b"/>
                      <a:r>
                        <a:rPr lang="fr-FR" sz="1100" dirty="0">
                          <a:effectLst/>
                          <a:latin typeface="Aptos Narrow" panose="020B0004020202020204" pitchFamily="34" charset="0"/>
                        </a:rPr>
                        <a:t>CARTOUX</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Hugo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7508769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39251661"/>
                  </a:ext>
                </a:extLst>
              </a:tr>
              <a:tr h="311415">
                <a:tc>
                  <a:txBody>
                    <a:bodyPr/>
                    <a:lstStyle/>
                    <a:p>
                      <a:pPr fontAlgn="b"/>
                      <a:r>
                        <a:rPr lang="fr-FR" sz="1100">
                          <a:effectLst/>
                          <a:latin typeface="Arial" panose="020B0604020202020204" pitchFamily="34" charset="0"/>
                        </a:rPr>
                        <a:t>GARIVIER</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Florian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7477264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9424534"/>
                  </a:ext>
                </a:extLst>
              </a:tr>
              <a:tr h="311415">
                <a:tc>
                  <a:txBody>
                    <a:bodyPr/>
                    <a:lstStyle/>
                    <a:p>
                      <a:pPr fontAlgn="b"/>
                      <a:r>
                        <a:rPr lang="fr-FR" sz="1000">
                          <a:effectLst/>
                          <a:latin typeface="Arial" panose="020B0604020202020204" pitchFamily="34" charset="0"/>
                        </a:rPr>
                        <a:t>JAFFRES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Robin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7389687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28-mai-24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2409557"/>
                  </a:ext>
                </a:extLst>
              </a:tr>
              <a:tr h="311415">
                <a:tc>
                  <a:txBody>
                    <a:bodyPr/>
                    <a:lstStyle/>
                    <a:p>
                      <a:pPr fontAlgn="b"/>
                      <a:r>
                        <a:rPr lang="fr-FR" sz="1100">
                          <a:effectLst/>
                          <a:latin typeface="Arial" panose="020B0604020202020204" pitchFamily="34" charset="0"/>
                        </a:rPr>
                        <a:t>JANAUDY</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Bastien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7389643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39561389"/>
                  </a:ext>
                </a:extLst>
              </a:tr>
              <a:tr h="311415">
                <a:tc>
                  <a:txBody>
                    <a:bodyPr/>
                    <a:lstStyle/>
                    <a:p>
                      <a:pPr fontAlgn="b"/>
                      <a:r>
                        <a:rPr lang="fr-FR" sz="1100" dirty="0">
                          <a:effectLst/>
                          <a:latin typeface="Arial" panose="020B0604020202020204" pitchFamily="34" charset="0"/>
                        </a:rPr>
                        <a:t>LUGNIER</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Loevan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7549757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7480540"/>
                  </a:ext>
                </a:extLst>
              </a:tr>
              <a:tr h="311415">
                <a:tc>
                  <a:txBody>
                    <a:bodyPr/>
                    <a:lstStyle/>
                    <a:p>
                      <a:pPr fontAlgn="b"/>
                      <a:r>
                        <a:rPr lang="fr-FR" sz="1000">
                          <a:effectLst/>
                          <a:latin typeface="Arial" panose="020B0604020202020204" pitchFamily="34" charset="0"/>
                        </a:rPr>
                        <a:t>MEDAILLE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Louis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7323195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28-mai-24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8941059"/>
                  </a:ext>
                </a:extLst>
              </a:tr>
              <a:tr h="311415">
                <a:tc>
                  <a:txBody>
                    <a:bodyPr/>
                    <a:lstStyle/>
                    <a:p>
                      <a:pPr fontAlgn="b"/>
                      <a:r>
                        <a:rPr lang="fr-FR" sz="1100">
                          <a:effectLst/>
                          <a:latin typeface="Arial" panose="020B0604020202020204" pitchFamily="34" charset="0"/>
                        </a:rPr>
                        <a:t>PIVOT</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Timothee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7532504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4147779"/>
                  </a:ext>
                </a:extLst>
              </a:tr>
              <a:tr h="311415">
                <a:tc>
                  <a:txBody>
                    <a:bodyPr/>
                    <a:lstStyle/>
                    <a:p>
                      <a:pPr fontAlgn="b"/>
                      <a:r>
                        <a:rPr lang="fr-FR" sz="1100">
                          <a:effectLst/>
                          <a:latin typeface="Aptos Narrow" panose="020B0004020202020204" pitchFamily="34" charset="0"/>
                        </a:rPr>
                        <a:t>STRINGHETTA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Alexandre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7357384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dirty="0">
                          <a:effectLst/>
                          <a:latin typeface="Arial" panose="020B0604020202020204" pitchFamily="34" charset="0"/>
                        </a:rPr>
                        <a:t>28-mai-24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36264893"/>
                  </a:ext>
                </a:extLst>
              </a:tr>
            </a:tbl>
          </a:graphicData>
        </a:graphic>
      </p:graphicFrame>
      <p:sp>
        <p:nvSpPr>
          <p:cNvPr id="4" name="Rectangle 1">
            <a:extLst>
              <a:ext uri="{FF2B5EF4-FFF2-40B4-BE49-F238E27FC236}">
                <a16:creationId xmlns:a16="http://schemas.microsoft.com/office/drawing/2014/main" id="{98D3D51A-E013-E591-0DFC-0E29D5BEC8FC}"/>
              </a:ext>
            </a:extLst>
          </p:cNvPr>
          <p:cNvSpPr>
            <a:spLocks noChangeArrowheads="1"/>
          </p:cNvSpPr>
          <p:nvPr/>
        </p:nvSpPr>
        <p:spPr bwMode="auto">
          <a:xfrm>
            <a:off x="1099931" y="1443997"/>
            <a:ext cx="1491421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rgbClr val="0070C0"/>
                </a:solidFill>
                <a:effectLst/>
                <a:latin typeface="Aptos" panose="020B0004020202020204" pitchFamily="34" charset="0"/>
              </a:rPr>
              <a:t>Plume BLEUE </a:t>
            </a:r>
            <a:r>
              <a:rPr kumimoji="0" lang="fr-FR" altLang="fr-FR" i="0" u="none" strike="noStrike" cap="none" normalizeH="0" baseline="0" dirty="0">
                <a:ln>
                  <a:noFill/>
                </a:ln>
                <a:solidFill>
                  <a:srgbClr val="0070C0"/>
                </a:solidFill>
                <a:effectLst/>
                <a:latin typeface="Aptos" panose="020B0004020202020204" pitchFamily="34" charset="0"/>
              </a:rPr>
              <a:t>validée pour</a:t>
            </a:r>
            <a:r>
              <a:rPr kumimoji="0" lang="fr-FR" altLang="fr-FR" b="1" i="0" u="none" strike="noStrike" cap="none" normalizeH="0" baseline="0" dirty="0">
                <a:ln>
                  <a:noFill/>
                </a:ln>
                <a:solidFill>
                  <a:srgbClr val="0070C0"/>
                </a:solidFill>
                <a:effectLst/>
                <a:latin typeface="Aptos" panose="020B0004020202020204" pitchFamily="34" charset="0"/>
              </a:rPr>
              <a:t>:</a:t>
            </a: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828776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Récompenses - Plumes</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15" name="Rectangle 3">
            <a:extLst>
              <a:ext uri="{FF2B5EF4-FFF2-40B4-BE49-F238E27FC236}">
                <a16:creationId xmlns:a16="http://schemas.microsoft.com/office/drawing/2014/main" id="{6F6DE8EF-56E9-F592-0108-A0251A926160}"/>
              </a:ext>
            </a:extLst>
          </p:cNvPr>
          <p:cNvSpPr>
            <a:spLocks noChangeArrowheads="1"/>
          </p:cNvSpPr>
          <p:nvPr/>
        </p:nvSpPr>
        <p:spPr bwMode="auto">
          <a:xfrm>
            <a:off x="3848100" y="276452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7" name="ZoneTexte 6">
            <a:extLst>
              <a:ext uri="{FF2B5EF4-FFF2-40B4-BE49-F238E27FC236}">
                <a16:creationId xmlns:a16="http://schemas.microsoft.com/office/drawing/2014/main" id="{367CA267-0EFD-AB24-92B0-4315265CD7DB}"/>
              </a:ext>
            </a:extLst>
          </p:cNvPr>
          <p:cNvSpPr txBox="1"/>
          <p:nvPr/>
        </p:nvSpPr>
        <p:spPr>
          <a:xfrm>
            <a:off x="892465" y="1503919"/>
            <a:ext cx="6096000" cy="369332"/>
          </a:xfrm>
          <a:prstGeom prst="rect">
            <a:avLst/>
          </a:prstGeom>
          <a:noFill/>
        </p:spPr>
        <p:txBody>
          <a:bodyPr wrap="square">
            <a:spAutoFit/>
          </a:bodyPr>
          <a:lstStyle/>
          <a:p>
            <a:r>
              <a:rPr lang="fr-FR" b="1" i="0" dirty="0">
                <a:solidFill>
                  <a:srgbClr val="00B050"/>
                </a:solidFill>
                <a:effectLst/>
                <a:latin typeface="Aptos" panose="020B0004020202020204" pitchFamily="34" charset="0"/>
              </a:rPr>
              <a:t>Plume VERTE </a:t>
            </a:r>
            <a:r>
              <a:rPr lang="fr-FR" i="0" dirty="0">
                <a:solidFill>
                  <a:srgbClr val="00B050"/>
                </a:solidFill>
                <a:effectLst/>
                <a:latin typeface="Aptos" panose="020B0004020202020204" pitchFamily="34" charset="0"/>
              </a:rPr>
              <a:t>validée pour</a:t>
            </a:r>
            <a:r>
              <a:rPr lang="fr-FR" b="1" i="0" dirty="0">
                <a:solidFill>
                  <a:srgbClr val="00B050"/>
                </a:solidFill>
                <a:effectLst/>
                <a:latin typeface="Aptos" panose="020B0004020202020204" pitchFamily="34" charset="0"/>
              </a:rPr>
              <a:t>:</a:t>
            </a:r>
            <a:endParaRPr lang="fr-FR" dirty="0"/>
          </a:p>
        </p:txBody>
      </p:sp>
      <p:graphicFrame>
        <p:nvGraphicFramePr>
          <p:cNvPr id="8" name="Tableau 7">
            <a:extLst>
              <a:ext uri="{FF2B5EF4-FFF2-40B4-BE49-F238E27FC236}">
                <a16:creationId xmlns:a16="http://schemas.microsoft.com/office/drawing/2014/main" id="{78FEAE82-C762-A717-F037-F8C5ACF0D9CF}"/>
              </a:ext>
            </a:extLst>
          </p:cNvPr>
          <p:cNvGraphicFramePr>
            <a:graphicFrameLocks noGrp="1"/>
          </p:cNvGraphicFramePr>
          <p:nvPr>
            <p:extLst>
              <p:ext uri="{D42A27DB-BD31-4B8C-83A1-F6EECF244321}">
                <p14:modId xmlns:p14="http://schemas.microsoft.com/office/powerpoint/2010/main" val="4045878333"/>
              </p:ext>
            </p:extLst>
          </p:nvPr>
        </p:nvGraphicFramePr>
        <p:xfrm>
          <a:off x="838199" y="2143397"/>
          <a:ext cx="6861312" cy="3608042"/>
        </p:xfrm>
        <a:graphic>
          <a:graphicData uri="http://schemas.openxmlformats.org/drawingml/2006/table">
            <a:tbl>
              <a:tblPr/>
              <a:tblGrid>
                <a:gridCol w="2851455">
                  <a:extLst>
                    <a:ext uri="{9D8B030D-6E8A-4147-A177-3AD203B41FA5}">
                      <a16:colId xmlns:a16="http://schemas.microsoft.com/office/drawing/2014/main" val="715724028"/>
                    </a:ext>
                  </a:extLst>
                </a:gridCol>
                <a:gridCol w="1336619">
                  <a:extLst>
                    <a:ext uri="{9D8B030D-6E8A-4147-A177-3AD203B41FA5}">
                      <a16:colId xmlns:a16="http://schemas.microsoft.com/office/drawing/2014/main" val="3307434601"/>
                    </a:ext>
                  </a:extLst>
                </a:gridCol>
                <a:gridCol w="1336619">
                  <a:extLst>
                    <a:ext uri="{9D8B030D-6E8A-4147-A177-3AD203B41FA5}">
                      <a16:colId xmlns:a16="http://schemas.microsoft.com/office/drawing/2014/main" val="3291252686"/>
                    </a:ext>
                  </a:extLst>
                </a:gridCol>
                <a:gridCol w="1336619">
                  <a:extLst>
                    <a:ext uri="{9D8B030D-6E8A-4147-A177-3AD203B41FA5}">
                      <a16:colId xmlns:a16="http://schemas.microsoft.com/office/drawing/2014/main" val="84612481"/>
                    </a:ext>
                  </a:extLst>
                </a:gridCol>
              </a:tblGrid>
              <a:tr h="277940">
                <a:tc>
                  <a:txBody>
                    <a:bodyPr/>
                    <a:lstStyle/>
                    <a:p>
                      <a:pPr fontAlgn="b"/>
                      <a:r>
                        <a:rPr lang="fr-FR" sz="1000" b="1" dirty="0">
                          <a:effectLst/>
                          <a:latin typeface="Arial" panose="020B0604020202020204" pitchFamily="34" charset="0"/>
                        </a:rPr>
                        <a:t>Nom</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Prenom</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Licence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Date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0684396"/>
                  </a:ext>
                </a:extLst>
              </a:tr>
              <a:tr h="298656">
                <a:tc>
                  <a:txBody>
                    <a:bodyPr/>
                    <a:lstStyle/>
                    <a:p>
                      <a:pPr fontAlgn="b"/>
                      <a:r>
                        <a:rPr lang="fr-FR" sz="1100">
                          <a:effectLst/>
                          <a:latin typeface="Aptos Narrow" panose="020B0004020202020204" pitchFamily="34" charset="0"/>
                        </a:rPr>
                        <a:t>BRIANT</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Ethan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7461673</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08-juin-24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2414922"/>
                  </a:ext>
                </a:extLst>
              </a:tr>
              <a:tr h="298656">
                <a:tc>
                  <a:txBody>
                    <a:bodyPr/>
                    <a:lstStyle/>
                    <a:p>
                      <a:pPr fontAlgn="b"/>
                      <a:r>
                        <a:rPr lang="fr-FR" sz="1100">
                          <a:effectLst/>
                          <a:latin typeface="Aptos Narrow" panose="020B0004020202020204" pitchFamily="34" charset="0"/>
                        </a:rPr>
                        <a:t>DELLERUE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Timothée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7440765</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28-mai-24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3273413"/>
                  </a:ext>
                </a:extLst>
              </a:tr>
              <a:tr h="277940">
                <a:tc>
                  <a:txBody>
                    <a:bodyPr/>
                    <a:lstStyle/>
                    <a:p>
                      <a:pPr fontAlgn="b"/>
                      <a:r>
                        <a:rPr lang="fr-FR" sz="1000">
                          <a:effectLst/>
                          <a:latin typeface="Arial" panose="020B0604020202020204" pitchFamily="34" charset="0"/>
                        </a:rPr>
                        <a:t>FRIESS</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Eline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7532492</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28-mai-24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5767854"/>
                  </a:ext>
                </a:extLst>
              </a:tr>
              <a:tr h="352173">
                <a:tc>
                  <a:txBody>
                    <a:bodyPr/>
                    <a:lstStyle/>
                    <a:p>
                      <a:pPr fontAlgn="b"/>
                      <a:r>
                        <a:rPr lang="fr-FR" sz="1100">
                          <a:effectLst/>
                          <a:latin typeface="Arial" panose="020B0604020202020204" pitchFamily="34" charset="0"/>
                        </a:rPr>
                        <a:t>GHAZLI</a:t>
                      </a:r>
                    </a:p>
                  </a:txBody>
                  <a:tcPr marL="6350" marR="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Yasmine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7404367</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5465936"/>
                  </a:ext>
                </a:extLst>
              </a:tr>
              <a:tr h="298656">
                <a:tc>
                  <a:txBody>
                    <a:bodyPr/>
                    <a:lstStyle/>
                    <a:p>
                      <a:pPr fontAlgn="b"/>
                      <a:r>
                        <a:rPr lang="fr-FR" sz="1100">
                          <a:effectLst/>
                          <a:latin typeface="Aptos Narrow" panose="020B0004020202020204" pitchFamily="34" charset="0"/>
                        </a:rPr>
                        <a:t>GIRARD</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Arwen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7513540</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28199661"/>
                  </a:ext>
                </a:extLst>
              </a:tr>
              <a:tr h="298656">
                <a:tc>
                  <a:txBody>
                    <a:bodyPr/>
                    <a:lstStyle/>
                    <a:p>
                      <a:pPr fontAlgn="b"/>
                      <a:r>
                        <a:rPr lang="fr-FR" sz="1100">
                          <a:effectLst/>
                          <a:latin typeface="Aptos Narrow" panose="020B0004020202020204" pitchFamily="34" charset="0"/>
                        </a:rPr>
                        <a:t>HEFTMAN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Heloise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7498741</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63005562"/>
                  </a:ext>
                </a:extLst>
              </a:tr>
              <a:tr h="277940">
                <a:tc>
                  <a:txBody>
                    <a:bodyPr/>
                    <a:lstStyle/>
                    <a:p>
                      <a:pPr fontAlgn="b"/>
                      <a:r>
                        <a:rPr lang="fr-FR" sz="1000">
                          <a:effectLst/>
                          <a:latin typeface="Arial" panose="020B0604020202020204" pitchFamily="34" charset="0"/>
                        </a:rPr>
                        <a:t>JOURDAIN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Lilian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7416036</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28-mai-24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8616798"/>
                  </a:ext>
                </a:extLst>
              </a:tr>
              <a:tr h="298656">
                <a:tc>
                  <a:txBody>
                    <a:bodyPr/>
                    <a:lstStyle/>
                    <a:p>
                      <a:pPr fontAlgn="b"/>
                      <a:r>
                        <a:rPr lang="fr-FR" sz="1100">
                          <a:effectLst/>
                          <a:latin typeface="Aptos Narrow" panose="020B0004020202020204" pitchFamily="34" charset="0"/>
                        </a:rPr>
                        <a:t>ROND</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Arthur</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7513506</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28-mai-24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2749834"/>
                  </a:ext>
                </a:extLst>
              </a:tr>
              <a:tr h="298656">
                <a:tc>
                  <a:txBody>
                    <a:bodyPr/>
                    <a:lstStyle/>
                    <a:p>
                      <a:pPr fontAlgn="b"/>
                      <a:r>
                        <a:rPr lang="fr-FR" sz="1100">
                          <a:effectLst/>
                          <a:latin typeface="Aptos Narrow" panose="020B0004020202020204" pitchFamily="34" charset="0"/>
                        </a:rPr>
                        <a:t>SCOTTO DI PERTA</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Ariel</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7461391</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08-juin-24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71238579"/>
                  </a:ext>
                </a:extLst>
              </a:tr>
              <a:tr h="352173">
                <a:tc>
                  <a:txBody>
                    <a:bodyPr/>
                    <a:lstStyle/>
                    <a:p>
                      <a:pPr fontAlgn="b"/>
                      <a:r>
                        <a:rPr lang="fr-FR" sz="1100">
                          <a:effectLst/>
                          <a:latin typeface="Arial" panose="020B0604020202020204" pitchFamily="34" charset="0"/>
                        </a:rPr>
                        <a:t>TRINITE-SCHILLEMANS</a:t>
                      </a:r>
                    </a:p>
                  </a:txBody>
                  <a:tcPr marL="6350" marR="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Julian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7532556</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70683909"/>
                  </a:ext>
                </a:extLst>
              </a:tr>
              <a:tr h="277940">
                <a:tc>
                  <a:txBody>
                    <a:bodyPr/>
                    <a:lstStyle/>
                    <a:p>
                      <a:pPr fontAlgn="b"/>
                      <a:r>
                        <a:rPr lang="fr-FR" sz="1000">
                          <a:effectLst/>
                          <a:latin typeface="Arial" panose="020B0604020202020204" pitchFamily="34" charset="0"/>
                        </a:rPr>
                        <a:t>ZIMBOULAS</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Sarah</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7499282</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dirty="0">
                          <a:effectLst/>
                          <a:latin typeface="Arial" panose="020B0604020202020204" pitchFamily="34" charset="0"/>
                        </a:rPr>
                        <a:t>28-mai-24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91914641"/>
                  </a:ext>
                </a:extLst>
              </a:tr>
            </a:tbl>
          </a:graphicData>
        </a:graphic>
      </p:graphicFrame>
    </p:spTree>
    <p:extLst>
      <p:ext uri="{BB962C8B-B14F-4D97-AF65-F5344CB8AC3E}">
        <p14:creationId xmlns:p14="http://schemas.microsoft.com/office/powerpoint/2010/main" val="3134818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Récompenses - Plumes</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15" name="Rectangle 3">
            <a:extLst>
              <a:ext uri="{FF2B5EF4-FFF2-40B4-BE49-F238E27FC236}">
                <a16:creationId xmlns:a16="http://schemas.microsoft.com/office/drawing/2014/main" id="{6F6DE8EF-56E9-F592-0108-A0251A926160}"/>
              </a:ext>
            </a:extLst>
          </p:cNvPr>
          <p:cNvSpPr>
            <a:spLocks noChangeArrowheads="1"/>
          </p:cNvSpPr>
          <p:nvPr/>
        </p:nvSpPr>
        <p:spPr bwMode="auto">
          <a:xfrm>
            <a:off x="3848100" y="276452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7" name="ZoneTexte 6">
            <a:extLst>
              <a:ext uri="{FF2B5EF4-FFF2-40B4-BE49-F238E27FC236}">
                <a16:creationId xmlns:a16="http://schemas.microsoft.com/office/drawing/2014/main" id="{367CA267-0EFD-AB24-92B0-4315265CD7DB}"/>
              </a:ext>
            </a:extLst>
          </p:cNvPr>
          <p:cNvSpPr txBox="1"/>
          <p:nvPr/>
        </p:nvSpPr>
        <p:spPr>
          <a:xfrm>
            <a:off x="892465" y="1503919"/>
            <a:ext cx="6096000" cy="369332"/>
          </a:xfrm>
          <a:prstGeom prst="rect">
            <a:avLst/>
          </a:prstGeom>
          <a:noFill/>
        </p:spPr>
        <p:txBody>
          <a:bodyPr wrap="square">
            <a:spAutoFit/>
          </a:bodyPr>
          <a:lstStyle/>
          <a:p>
            <a:r>
              <a:rPr lang="fr-FR" b="1" i="0" dirty="0">
                <a:solidFill>
                  <a:srgbClr val="FFC000"/>
                </a:solidFill>
                <a:effectLst/>
                <a:latin typeface="Aptos" panose="020B0004020202020204" pitchFamily="34" charset="0"/>
              </a:rPr>
              <a:t>Plume JAUNE </a:t>
            </a:r>
            <a:r>
              <a:rPr lang="fr-FR" i="0" dirty="0">
                <a:solidFill>
                  <a:srgbClr val="FFC000"/>
                </a:solidFill>
                <a:effectLst/>
                <a:latin typeface="Aptos" panose="020B0004020202020204" pitchFamily="34" charset="0"/>
              </a:rPr>
              <a:t>Validée pour</a:t>
            </a:r>
            <a:r>
              <a:rPr lang="fr-FR" b="1" i="0" dirty="0">
                <a:solidFill>
                  <a:srgbClr val="FFC000"/>
                </a:solidFill>
                <a:effectLst/>
                <a:latin typeface="Aptos" panose="020B0004020202020204" pitchFamily="34" charset="0"/>
              </a:rPr>
              <a:t>:</a:t>
            </a:r>
            <a:endParaRPr lang="fr-FR" dirty="0"/>
          </a:p>
        </p:txBody>
      </p:sp>
      <p:graphicFrame>
        <p:nvGraphicFramePr>
          <p:cNvPr id="3" name="Tableau 2">
            <a:extLst>
              <a:ext uri="{FF2B5EF4-FFF2-40B4-BE49-F238E27FC236}">
                <a16:creationId xmlns:a16="http://schemas.microsoft.com/office/drawing/2014/main" id="{8BD9147C-CE8D-00A1-0CDE-4F43968C8F76}"/>
              </a:ext>
            </a:extLst>
          </p:cNvPr>
          <p:cNvGraphicFramePr>
            <a:graphicFrameLocks noGrp="1"/>
          </p:cNvGraphicFramePr>
          <p:nvPr>
            <p:extLst>
              <p:ext uri="{D42A27DB-BD31-4B8C-83A1-F6EECF244321}">
                <p14:modId xmlns:p14="http://schemas.microsoft.com/office/powerpoint/2010/main" val="2441357412"/>
              </p:ext>
            </p:extLst>
          </p:nvPr>
        </p:nvGraphicFramePr>
        <p:xfrm>
          <a:off x="892465" y="2055813"/>
          <a:ext cx="7159336" cy="3564730"/>
        </p:xfrm>
        <a:graphic>
          <a:graphicData uri="http://schemas.openxmlformats.org/drawingml/2006/table">
            <a:tbl>
              <a:tblPr/>
              <a:tblGrid>
                <a:gridCol w="2975308">
                  <a:extLst>
                    <a:ext uri="{9D8B030D-6E8A-4147-A177-3AD203B41FA5}">
                      <a16:colId xmlns:a16="http://schemas.microsoft.com/office/drawing/2014/main" val="1315222796"/>
                    </a:ext>
                  </a:extLst>
                </a:gridCol>
                <a:gridCol w="1394676">
                  <a:extLst>
                    <a:ext uri="{9D8B030D-6E8A-4147-A177-3AD203B41FA5}">
                      <a16:colId xmlns:a16="http://schemas.microsoft.com/office/drawing/2014/main" val="1551924829"/>
                    </a:ext>
                  </a:extLst>
                </a:gridCol>
                <a:gridCol w="1394676">
                  <a:extLst>
                    <a:ext uri="{9D8B030D-6E8A-4147-A177-3AD203B41FA5}">
                      <a16:colId xmlns:a16="http://schemas.microsoft.com/office/drawing/2014/main" val="1392232532"/>
                    </a:ext>
                  </a:extLst>
                </a:gridCol>
                <a:gridCol w="1394676">
                  <a:extLst>
                    <a:ext uri="{9D8B030D-6E8A-4147-A177-3AD203B41FA5}">
                      <a16:colId xmlns:a16="http://schemas.microsoft.com/office/drawing/2014/main" val="4130607886"/>
                    </a:ext>
                  </a:extLst>
                </a:gridCol>
              </a:tblGrid>
              <a:tr h="209690">
                <a:tc>
                  <a:txBody>
                    <a:bodyPr/>
                    <a:lstStyle/>
                    <a:p>
                      <a:pPr fontAlgn="b"/>
                      <a:r>
                        <a:rPr lang="fr-FR" sz="1000" b="1">
                          <a:effectLst/>
                          <a:latin typeface="Arial" panose="020B0604020202020204" pitchFamily="34" charset="0"/>
                        </a:rPr>
                        <a:t>Nom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Prenom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Licence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Date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3352458"/>
                  </a:ext>
                </a:extLst>
              </a:tr>
              <a:tr h="209690">
                <a:tc>
                  <a:txBody>
                    <a:bodyPr/>
                    <a:lstStyle/>
                    <a:p>
                      <a:pPr fontAlgn="b"/>
                      <a:r>
                        <a:rPr lang="fr-FR" sz="1100">
                          <a:effectLst/>
                          <a:latin typeface="Aptos Narrow" panose="020B0004020202020204" pitchFamily="34" charset="0"/>
                        </a:rPr>
                        <a:t>BARATTE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Samuel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7508814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08-juin-24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31833462"/>
                  </a:ext>
                </a:extLst>
              </a:tr>
              <a:tr h="209690">
                <a:tc>
                  <a:txBody>
                    <a:bodyPr/>
                    <a:lstStyle/>
                    <a:p>
                      <a:pPr fontAlgn="b"/>
                      <a:r>
                        <a:rPr lang="fr-FR" sz="1100">
                          <a:effectLst/>
                          <a:latin typeface="Aptos Narrow" panose="020B0004020202020204" pitchFamily="34" charset="0"/>
                        </a:rPr>
                        <a:t>BRONTE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Ethan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7432532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08-juin-24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74751733"/>
                  </a:ext>
                </a:extLst>
              </a:tr>
              <a:tr h="209690">
                <a:tc>
                  <a:txBody>
                    <a:bodyPr/>
                    <a:lstStyle/>
                    <a:p>
                      <a:pPr fontAlgn="b"/>
                      <a:r>
                        <a:rPr lang="fr-FR" sz="1100">
                          <a:effectLst/>
                          <a:latin typeface="Arial" panose="020B0604020202020204" pitchFamily="34" charset="0"/>
                        </a:rPr>
                        <a:t>CORONILLA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Chloe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7508773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6382410"/>
                  </a:ext>
                </a:extLst>
              </a:tr>
              <a:tr h="209690">
                <a:tc>
                  <a:txBody>
                    <a:bodyPr/>
                    <a:lstStyle/>
                    <a:p>
                      <a:pPr fontAlgn="b"/>
                      <a:r>
                        <a:rPr lang="fr-FR" sz="1100">
                          <a:effectLst/>
                          <a:latin typeface="Aptos Narrow" panose="020B0004020202020204" pitchFamily="34" charset="0"/>
                        </a:rPr>
                        <a:t>DUFFAUT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Emile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7497913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08-juin-24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4019705"/>
                  </a:ext>
                </a:extLst>
              </a:tr>
              <a:tr h="209690">
                <a:tc>
                  <a:txBody>
                    <a:bodyPr/>
                    <a:lstStyle/>
                    <a:p>
                      <a:pPr fontAlgn="b"/>
                      <a:r>
                        <a:rPr lang="fr-FR" sz="1100">
                          <a:effectLst/>
                          <a:latin typeface="Arial" panose="020B0604020202020204" pitchFamily="34" charset="0"/>
                        </a:rPr>
                        <a:t>FADDA</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Cyrielle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7359692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30-mai-24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76127002"/>
                  </a:ext>
                </a:extLst>
              </a:tr>
              <a:tr h="209690">
                <a:tc>
                  <a:txBody>
                    <a:bodyPr/>
                    <a:lstStyle/>
                    <a:p>
                      <a:pPr fontAlgn="b"/>
                      <a:r>
                        <a:rPr lang="fr-FR" sz="1100">
                          <a:effectLst/>
                          <a:latin typeface="Arial" panose="020B0604020202020204" pitchFamily="34" charset="0"/>
                        </a:rPr>
                        <a:t>HUMEZ</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Lucia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7520728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8103331"/>
                  </a:ext>
                </a:extLst>
              </a:tr>
              <a:tr h="209690">
                <a:tc>
                  <a:txBody>
                    <a:bodyPr/>
                    <a:lstStyle/>
                    <a:p>
                      <a:pPr fontAlgn="b"/>
                      <a:r>
                        <a:rPr lang="fr-FR" sz="1100">
                          <a:effectLst/>
                          <a:latin typeface="Arial" panose="020B0604020202020204" pitchFamily="34" charset="0"/>
                        </a:rPr>
                        <a:t>LE MASSON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Joanne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7499306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61618355"/>
                  </a:ext>
                </a:extLst>
              </a:tr>
              <a:tr h="209690">
                <a:tc>
                  <a:txBody>
                    <a:bodyPr/>
                    <a:lstStyle/>
                    <a:p>
                      <a:pPr fontAlgn="b"/>
                      <a:r>
                        <a:rPr lang="fr-FR" sz="1100">
                          <a:effectLst/>
                          <a:latin typeface="Arial" panose="020B0604020202020204" pitchFamily="34" charset="0"/>
                        </a:rPr>
                        <a:t>LI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Olivia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7485883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5664559"/>
                  </a:ext>
                </a:extLst>
              </a:tr>
              <a:tr h="209690">
                <a:tc>
                  <a:txBody>
                    <a:bodyPr/>
                    <a:lstStyle/>
                    <a:p>
                      <a:pPr fontAlgn="b"/>
                      <a:r>
                        <a:rPr lang="fr-FR" sz="1100">
                          <a:effectLst/>
                          <a:latin typeface="Arial" panose="020B0604020202020204" pitchFamily="34" charset="0"/>
                        </a:rPr>
                        <a:t>LORRAI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Luisa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7409869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5047822"/>
                  </a:ext>
                </a:extLst>
              </a:tr>
              <a:tr h="209690">
                <a:tc>
                  <a:txBody>
                    <a:bodyPr/>
                    <a:lstStyle/>
                    <a:p>
                      <a:pPr fontAlgn="b"/>
                      <a:r>
                        <a:rPr lang="fr-FR" sz="1100">
                          <a:effectLst/>
                          <a:latin typeface="Aptos Narrow" panose="020B0004020202020204" pitchFamily="34" charset="0"/>
                        </a:rPr>
                        <a:t>LUBAKI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Shyne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7520720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08-juin-24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9061045"/>
                  </a:ext>
                </a:extLst>
              </a:tr>
              <a:tr h="209690">
                <a:tc>
                  <a:txBody>
                    <a:bodyPr/>
                    <a:lstStyle/>
                    <a:p>
                      <a:pPr fontAlgn="b"/>
                      <a:r>
                        <a:rPr lang="fr-FR" sz="1100">
                          <a:effectLst/>
                          <a:latin typeface="Aptos Narrow" panose="020B0004020202020204" pitchFamily="34" charset="0"/>
                        </a:rPr>
                        <a:t>MIERNOWSKI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Nicolas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7520716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08-juin-24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7341464"/>
                  </a:ext>
                </a:extLst>
              </a:tr>
              <a:tr h="209690">
                <a:tc>
                  <a:txBody>
                    <a:bodyPr/>
                    <a:lstStyle/>
                    <a:p>
                      <a:pPr fontAlgn="b"/>
                      <a:r>
                        <a:rPr lang="fr-FR" sz="1100">
                          <a:effectLst/>
                          <a:latin typeface="Aptos Narrow" panose="020B0004020202020204" pitchFamily="34" charset="0"/>
                        </a:rPr>
                        <a:t>NIEL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Léonard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7245619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08-juin-24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1201819"/>
                  </a:ext>
                </a:extLst>
              </a:tr>
              <a:tr h="209690">
                <a:tc>
                  <a:txBody>
                    <a:bodyPr/>
                    <a:lstStyle/>
                    <a:p>
                      <a:pPr fontAlgn="b"/>
                      <a:r>
                        <a:rPr lang="fr-FR" sz="1100">
                          <a:effectLst/>
                          <a:latin typeface="Arial" panose="020B0604020202020204" pitchFamily="34" charset="0"/>
                        </a:rPr>
                        <a:t>SALIGUE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Virgile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7520735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0263289"/>
                  </a:ext>
                </a:extLst>
              </a:tr>
              <a:tr h="209690">
                <a:tc>
                  <a:txBody>
                    <a:bodyPr/>
                    <a:lstStyle/>
                    <a:p>
                      <a:pPr fontAlgn="b"/>
                      <a:r>
                        <a:rPr lang="fr-FR" sz="1100">
                          <a:effectLst/>
                          <a:latin typeface="Aptos Narrow" panose="020B0004020202020204" pitchFamily="34" charset="0"/>
                        </a:rPr>
                        <a:t>SAMAT DOS SANTOS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Victor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7542354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08-juin-24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8678768"/>
                  </a:ext>
                </a:extLst>
              </a:tr>
              <a:tr h="209690">
                <a:tc>
                  <a:txBody>
                    <a:bodyPr/>
                    <a:lstStyle/>
                    <a:p>
                      <a:pPr fontAlgn="b"/>
                      <a:r>
                        <a:rPr lang="fr-FR" sz="1100">
                          <a:effectLst/>
                          <a:latin typeface="Arial" panose="020B0604020202020204" pitchFamily="34" charset="0"/>
                        </a:rPr>
                        <a:t>SANDER</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rial" panose="020B0604020202020204" pitchFamily="34" charset="0"/>
                        </a:rPr>
                        <a:t>Thomas</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rial" panose="020B0604020202020204" pitchFamily="34" charset="0"/>
                        </a:rPr>
                        <a:t>7566054</a:t>
                      </a:r>
                    </a:p>
                  </a:txBody>
                  <a:tcPr marL="6350" marR="635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08-juin-24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8197226"/>
                  </a:ext>
                </a:extLst>
              </a:tr>
              <a:tr h="209690">
                <a:tc>
                  <a:txBody>
                    <a:bodyPr/>
                    <a:lstStyle/>
                    <a:p>
                      <a:pPr fontAlgn="b"/>
                      <a:r>
                        <a:rPr lang="fr-FR" sz="1100">
                          <a:effectLst/>
                          <a:latin typeface="Arial" panose="020B0604020202020204" pitchFamily="34" charset="0"/>
                        </a:rPr>
                        <a:t>SOUR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a:effectLst/>
                          <a:latin typeface="Arial" panose="020B0604020202020204" pitchFamily="34" charset="0"/>
                        </a:rPr>
                        <a:t>Amar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7542328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dirty="0">
                          <a:effectLst/>
                          <a:latin typeface="Arial" panose="020B0604020202020204" pitchFamily="34" charset="0"/>
                        </a:rPr>
                        <a:t>04-juin-24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76834380"/>
                  </a:ext>
                </a:extLst>
              </a:tr>
            </a:tbl>
          </a:graphicData>
        </a:graphic>
      </p:graphicFrame>
    </p:spTree>
    <p:extLst>
      <p:ext uri="{BB962C8B-B14F-4D97-AF65-F5344CB8AC3E}">
        <p14:creationId xmlns:p14="http://schemas.microsoft.com/office/powerpoint/2010/main" val="30957328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Récompenses - Plumes</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15" name="Rectangle 3">
            <a:extLst>
              <a:ext uri="{FF2B5EF4-FFF2-40B4-BE49-F238E27FC236}">
                <a16:creationId xmlns:a16="http://schemas.microsoft.com/office/drawing/2014/main" id="{6F6DE8EF-56E9-F592-0108-A0251A926160}"/>
              </a:ext>
            </a:extLst>
          </p:cNvPr>
          <p:cNvSpPr>
            <a:spLocks noChangeArrowheads="1"/>
          </p:cNvSpPr>
          <p:nvPr/>
        </p:nvSpPr>
        <p:spPr bwMode="auto">
          <a:xfrm>
            <a:off x="3848100" y="276452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6" name="ZoneTexte 5">
            <a:extLst>
              <a:ext uri="{FF2B5EF4-FFF2-40B4-BE49-F238E27FC236}">
                <a16:creationId xmlns:a16="http://schemas.microsoft.com/office/drawing/2014/main" id="{AEE3B5D1-E8CF-18AC-691C-A56452CBF6A5}"/>
              </a:ext>
            </a:extLst>
          </p:cNvPr>
          <p:cNvSpPr txBox="1"/>
          <p:nvPr/>
        </p:nvSpPr>
        <p:spPr>
          <a:xfrm>
            <a:off x="984831" y="1776549"/>
            <a:ext cx="6096000" cy="369332"/>
          </a:xfrm>
          <a:prstGeom prst="rect">
            <a:avLst/>
          </a:prstGeom>
          <a:noFill/>
        </p:spPr>
        <p:txBody>
          <a:bodyPr wrap="square">
            <a:spAutoFit/>
          </a:bodyPr>
          <a:lstStyle/>
          <a:p>
            <a:r>
              <a:rPr lang="fr-FR" b="1" i="0" dirty="0">
                <a:effectLst/>
                <a:latin typeface="Aptos" panose="020B0004020202020204" pitchFamily="34" charset="0"/>
              </a:rPr>
              <a:t>Plume BLANCHE </a:t>
            </a:r>
            <a:r>
              <a:rPr lang="fr-FR" i="0" dirty="0">
                <a:effectLst/>
                <a:latin typeface="Aptos" panose="020B0004020202020204" pitchFamily="34" charset="0"/>
              </a:rPr>
              <a:t>Validée pour:</a:t>
            </a:r>
            <a:endParaRPr lang="fr-FR" dirty="0"/>
          </a:p>
        </p:txBody>
      </p:sp>
      <p:graphicFrame>
        <p:nvGraphicFramePr>
          <p:cNvPr id="8" name="Tableau 7">
            <a:extLst>
              <a:ext uri="{FF2B5EF4-FFF2-40B4-BE49-F238E27FC236}">
                <a16:creationId xmlns:a16="http://schemas.microsoft.com/office/drawing/2014/main" id="{625B7511-AD09-D6CE-61FB-75460F6C16CB}"/>
              </a:ext>
            </a:extLst>
          </p:cNvPr>
          <p:cNvGraphicFramePr>
            <a:graphicFrameLocks noGrp="1"/>
          </p:cNvGraphicFramePr>
          <p:nvPr>
            <p:extLst>
              <p:ext uri="{D42A27DB-BD31-4B8C-83A1-F6EECF244321}">
                <p14:modId xmlns:p14="http://schemas.microsoft.com/office/powerpoint/2010/main" val="3108737100"/>
              </p:ext>
            </p:extLst>
          </p:nvPr>
        </p:nvGraphicFramePr>
        <p:xfrm>
          <a:off x="838200" y="2326322"/>
          <a:ext cx="6095999" cy="2842025"/>
        </p:xfrm>
        <a:graphic>
          <a:graphicData uri="http://schemas.openxmlformats.org/drawingml/2006/table">
            <a:tbl>
              <a:tblPr/>
              <a:tblGrid>
                <a:gridCol w="2245895">
                  <a:extLst>
                    <a:ext uri="{9D8B030D-6E8A-4147-A177-3AD203B41FA5}">
                      <a16:colId xmlns:a16="http://schemas.microsoft.com/office/drawing/2014/main" val="1090966822"/>
                    </a:ext>
                  </a:extLst>
                </a:gridCol>
                <a:gridCol w="1283368">
                  <a:extLst>
                    <a:ext uri="{9D8B030D-6E8A-4147-A177-3AD203B41FA5}">
                      <a16:colId xmlns:a16="http://schemas.microsoft.com/office/drawing/2014/main" val="3709075279"/>
                    </a:ext>
                  </a:extLst>
                </a:gridCol>
                <a:gridCol w="1283368">
                  <a:extLst>
                    <a:ext uri="{9D8B030D-6E8A-4147-A177-3AD203B41FA5}">
                      <a16:colId xmlns:a16="http://schemas.microsoft.com/office/drawing/2014/main" val="2599175337"/>
                    </a:ext>
                  </a:extLst>
                </a:gridCol>
                <a:gridCol w="1283368">
                  <a:extLst>
                    <a:ext uri="{9D8B030D-6E8A-4147-A177-3AD203B41FA5}">
                      <a16:colId xmlns:a16="http://schemas.microsoft.com/office/drawing/2014/main" val="1780814272"/>
                    </a:ext>
                  </a:extLst>
                </a:gridCol>
              </a:tblGrid>
              <a:tr h="381623">
                <a:tc>
                  <a:txBody>
                    <a:bodyPr/>
                    <a:lstStyle/>
                    <a:p>
                      <a:pPr fontAlgn="b"/>
                      <a:r>
                        <a:rPr lang="fr-FR" sz="1000" b="1">
                          <a:effectLst/>
                          <a:latin typeface="Arial" panose="020B0604020202020204" pitchFamily="34" charset="0"/>
                        </a:rPr>
                        <a:t>Nom</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Prenom</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Licence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000" b="1">
                          <a:effectLst/>
                          <a:latin typeface="Arial" panose="020B0604020202020204" pitchFamily="34" charset="0"/>
                        </a:rPr>
                        <a:t>Date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1253918"/>
                  </a:ext>
                </a:extLst>
              </a:tr>
              <a:tr h="410067">
                <a:tc>
                  <a:txBody>
                    <a:bodyPr/>
                    <a:lstStyle/>
                    <a:p>
                      <a:pPr fontAlgn="b"/>
                      <a:r>
                        <a:rPr lang="fr-FR" sz="1100">
                          <a:effectLst/>
                          <a:latin typeface="Aptos Narrow" panose="020B0004020202020204" pitchFamily="34" charset="0"/>
                        </a:rPr>
                        <a:t>BROUAT</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Baptiste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7532546</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499293"/>
                  </a:ext>
                </a:extLst>
              </a:tr>
              <a:tr h="410067">
                <a:tc>
                  <a:txBody>
                    <a:bodyPr/>
                    <a:lstStyle/>
                    <a:p>
                      <a:pPr fontAlgn="b"/>
                      <a:r>
                        <a:rPr lang="fr-FR" sz="1100">
                          <a:effectLst/>
                          <a:latin typeface="Aptos Narrow" panose="020B0004020202020204" pitchFamily="34" charset="0"/>
                        </a:rPr>
                        <a:t>DAUFRESNE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Leo</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7551773</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15511421"/>
                  </a:ext>
                </a:extLst>
              </a:tr>
              <a:tr h="410067">
                <a:tc>
                  <a:txBody>
                    <a:bodyPr/>
                    <a:lstStyle/>
                    <a:p>
                      <a:pPr fontAlgn="b"/>
                      <a:r>
                        <a:rPr lang="fr-FR" sz="1100">
                          <a:effectLst/>
                          <a:latin typeface="Aptos Narrow" panose="020B0004020202020204" pitchFamily="34" charset="0"/>
                        </a:rPr>
                        <a:t>GUIMET</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Maxandre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7532517</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7110659"/>
                  </a:ext>
                </a:extLst>
              </a:tr>
              <a:tr h="410067">
                <a:tc>
                  <a:txBody>
                    <a:bodyPr/>
                    <a:lstStyle/>
                    <a:p>
                      <a:pPr fontAlgn="b"/>
                      <a:r>
                        <a:rPr lang="fr-FR" sz="1100">
                          <a:effectLst/>
                          <a:latin typeface="Aptos Narrow" panose="020B0004020202020204" pitchFamily="34" charset="0"/>
                        </a:rPr>
                        <a:t>HACHETTE</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Raphael</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7501106</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1752376"/>
                  </a:ext>
                </a:extLst>
              </a:tr>
              <a:tr h="410067">
                <a:tc>
                  <a:txBody>
                    <a:bodyPr/>
                    <a:lstStyle/>
                    <a:p>
                      <a:pPr fontAlgn="b"/>
                      <a:r>
                        <a:rPr lang="fr-FR" sz="1100">
                          <a:effectLst/>
                          <a:latin typeface="Aptos Narrow" panose="020B0004020202020204" pitchFamily="34" charset="0"/>
                        </a:rPr>
                        <a:t>STRADY</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Emma</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7496126</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a:effectLst/>
                          <a:latin typeface="Arial" panose="020B0604020202020204" pitchFamily="34" charset="0"/>
                        </a:rPr>
                        <a:t>04-juin-24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40181828"/>
                  </a:ext>
                </a:extLst>
              </a:tr>
              <a:tr h="410067">
                <a:tc>
                  <a:txBody>
                    <a:bodyPr/>
                    <a:lstStyle/>
                    <a:p>
                      <a:pPr fontAlgn="b"/>
                      <a:r>
                        <a:rPr lang="fr-FR" sz="1100">
                          <a:effectLst/>
                          <a:latin typeface="Aptos Narrow" panose="020B0004020202020204" pitchFamily="34" charset="0"/>
                        </a:rPr>
                        <a:t>TORREGROSA</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b"/>
                      <a:r>
                        <a:rPr lang="fr-FR" sz="1100">
                          <a:effectLst/>
                          <a:latin typeface="Aptos Narrow" panose="020B0004020202020204" pitchFamily="34" charset="0"/>
                        </a:rPr>
                        <a:t>Adrien</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100">
                          <a:effectLst/>
                          <a:latin typeface="Aptos Narrow" panose="020B0004020202020204" pitchFamily="34" charset="0"/>
                        </a:rPr>
                        <a:t>7508721</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fr-FR" sz="1000" dirty="0">
                          <a:effectLst/>
                          <a:latin typeface="Arial" panose="020B0604020202020204" pitchFamily="34" charset="0"/>
                        </a:rPr>
                        <a:t>04-juin-24</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2293855"/>
                  </a:ext>
                </a:extLst>
              </a:tr>
            </a:tbl>
          </a:graphicData>
        </a:graphic>
      </p:graphicFrame>
    </p:spTree>
    <p:extLst>
      <p:ext uri="{BB962C8B-B14F-4D97-AF65-F5344CB8AC3E}">
        <p14:creationId xmlns:p14="http://schemas.microsoft.com/office/powerpoint/2010/main" val="15010290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4208965808"/>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Retour questionnaire</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12" name="ZoneTexte 11">
            <a:extLst>
              <a:ext uri="{FF2B5EF4-FFF2-40B4-BE49-F238E27FC236}">
                <a16:creationId xmlns:a16="http://schemas.microsoft.com/office/drawing/2014/main" id="{9304CE2F-3383-48A5-A614-6FEFF183B090}"/>
              </a:ext>
            </a:extLst>
          </p:cNvPr>
          <p:cNvSpPr txBox="1"/>
          <p:nvPr/>
        </p:nvSpPr>
        <p:spPr>
          <a:xfrm>
            <a:off x="215925" y="1776549"/>
            <a:ext cx="11087799" cy="2954655"/>
          </a:xfrm>
          <a:prstGeom prst="rect">
            <a:avLst/>
          </a:prstGeom>
          <a:noFill/>
        </p:spPr>
        <p:txBody>
          <a:bodyPr wrap="square" rtlCol="0">
            <a:spAutoFit/>
          </a:bodyPr>
          <a:lstStyle/>
          <a:p>
            <a:r>
              <a:rPr lang="fr-FR" sz="2400" dirty="0"/>
              <a:t>Rapport complet réalisé avec les 138 réponses</a:t>
            </a:r>
          </a:p>
          <a:p>
            <a:endParaRPr lang="fr-FR" sz="2400" dirty="0"/>
          </a:p>
          <a:p>
            <a:r>
              <a:rPr lang="fr-FR" sz="2400" dirty="0"/>
              <a:t>Rapport disponible dans le compte-rendu de l’AG sur le site du club</a:t>
            </a:r>
          </a:p>
          <a:p>
            <a:endParaRPr lang="fr-FR" sz="2400" dirty="0"/>
          </a:p>
          <a:p>
            <a:pPr marL="285750" indent="-285750">
              <a:buFont typeface="Arial" panose="020B0604020202020204" pitchFamily="34" charset="0"/>
              <a:buChar char="•"/>
            </a:pPr>
            <a:r>
              <a:rPr lang="fr-FR" sz="2400" dirty="0"/>
              <a:t>138 répondants au questionnaire soit 39% des licenciés ont répondu.</a:t>
            </a:r>
          </a:p>
          <a:p>
            <a:pPr marL="285750" indent="-285750">
              <a:buFont typeface="Arial" panose="020B0604020202020204" pitchFamily="34" charset="0"/>
              <a:buChar char="•"/>
            </a:pPr>
            <a:r>
              <a:rPr lang="fr-FR" sz="2400" dirty="0"/>
              <a:t>40% des adultes ont répondu</a:t>
            </a:r>
          </a:p>
          <a:p>
            <a:pPr marL="285750" indent="-285750">
              <a:buFont typeface="Arial" panose="020B0604020202020204" pitchFamily="34" charset="0"/>
              <a:buChar char="•"/>
            </a:pPr>
            <a:r>
              <a:rPr lang="fr-FR" sz="2400" dirty="0"/>
              <a:t>36% des jeunes ou parents ont répondu</a:t>
            </a:r>
          </a:p>
          <a:p>
            <a:endParaRPr lang="fr-FR" dirty="0"/>
          </a:p>
        </p:txBody>
      </p:sp>
      <p:pic>
        <p:nvPicPr>
          <p:cNvPr id="4" name="Image 3">
            <a:extLst>
              <a:ext uri="{FF2B5EF4-FFF2-40B4-BE49-F238E27FC236}">
                <a16:creationId xmlns:a16="http://schemas.microsoft.com/office/drawing/2014/main" id="{EC74BDBB-4166-4F3C-AC55-3AD40C87842E}"/>
              </a:ext>
            </a:extLst>
          </p:cNvPr>
          <p:cNvPicPr>
            <a:picLocks noChangeAspect="1"/>
          </p:cNvPicPr>
          <p:nvPr/>
        </p:nvPicPr>
        <p:blipFill>
          <a:blip r:embed="rId6"/>
          <a:stretch>
            <a:fillRect/>
          </a:stretch>
        </p:blipFill>
        <p:spPr>
          <a:xfrm>
            <a:off x="6818935" y="3808603"/>
            <a:ext cx="4131676" cy="2584048"/>
          </a:xfrm>
          <a:prstGeom prst="rect">
            <a:avLst/>
          </a:prstGeom>
        </p:spPr>
      </p:pic>
    </p:spTree>
    <p:extLst>
      <p:ext uri="{BB962C8B-B14F-4D97-AF65-F5344CB8AC3E}">
        <p14:creationId xmlns:p14="http://schemas.microsoft.com/office/powerpoint/2010/main" val="2983024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Retour questionnaire</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12" name="ZoneTexte 11">
            <a:extLst>
              <a:ext uri="{FF2B5EF4-FFF2-40B4-BE49-F238E27FC236}">
                <a16:creationId xmlns:a16="http://schemas.microsoft.com/office/drawing/2014/main" id="{9304CE2F-3383-48A5-A614-6FEFF183B090}"/>
              </a:ext>
            </a:extLst>
          </p:cNvPr>
          <p:cNvSpPr txBox="1"/>
          <p:nvPr/>
        </p:nvSpPr>
        <p:spPr>
          <a:xfrm>
            <a:off x="405117" y="1474545"/>
            <a:ext cx="11087799" cy="6247864"/>
          </a:xfrm>
          <a:prstGeom prst="rect">
            <a:avLst/>
          </a:prstGeom>
          <a:noFill/>
        </p:spPr>
        <p:txBody>
          <a:bodyPr wrap="square" rtlCol="0">
            <a:spAutoFit/>
          </a:bodyPr>
          <a:lstStyle/>
          <a:p>
            <a:r>
              <a:rPr lang="fr-FR" dirty="0"/>
              <a:t>Ce questionnaire a permis de mettre en avant plusieurs points importants. </a:t>
            </a:r>
          </a:p>
          <a:p>
            <a:endParaRPr lang="fr-FR" dirty="0"/>
          </a:p>
          <a:p>
            <a:pPr marL="285750" indent="-285750">
              <a:buFont typeface="Wingdings" panose="05000000000000000000" pitchFamily="2" charset="2"/>
              <a:buChar char="ü"/>
            </a:pPr>
            <a:r>
              <a:rPr lang="fr-FR" dirty="0"/>
              <a:t>Des </a:t>
            </a:r>
            <a:r>
              <a:rPr lang="fr-FR" u="sng" dirty="0"/>
              <a:t>points forts</a:t>
            </a:r>
            <a:r>
              <a:rPr lang="fr-FR" dirty="0"/>
              <a:t> comme la qualité des </a:t>
            </a:r>
            <a:r>
              <a:rPr lang="fr-FR" b="1" dirty="0"/>
              <a:t>entraînements, des évènements, de l’école de jeunes </a:t>
            </a:r>
            <a:r>
              <a:rPr lang="fr-FR" dirty="0"/>
              <a:t>notamment.</a:t>
            </a:r>
          </a:p>
          <a:p>
            <a:endParaRPr lang="fr-FR" dirty="0"/>
          </a:p>
          <a:p>
            <a:pPr marL="285750" indent="-285750">
              <a:buFont typeface="Wingdings" panose="05000000000000000000" pitchFamily="2" charset="2"/>
              <a:buChar char="ü"/>
            </a:pPr>
            <a:r>
              <a:rPr lang="fr-FR" dirty="0"/>
              <a:t>Des </a:t>
            </a:r>
            <a:r>
              <a:rPr lang="fr-FR" u="sng" dirty="0"/>
              <a:t>points plus fragiles </a:t>
            </a:r>
            <a:r>
              <a:rPr lang="fr-FR" dirty="0"/>
              <a:t>comme la </a:t>
            </a:r>
            <a:r>
              <a:rPr lang="fr-FR" b="1" dirty="0"/>
              <a:t>communication</a:t>
            </a:r>
            <a:r>
              <a:rPr lang="fr-FR" dirty="0"/>
              <a:t> qui quant à elle a besoin d’un nouveau souffle et cela se sent dans certains commentaires. Malgré la forte énergie mise par les bénévoles, il est nécessaire de revoir certaines choses pour une meilleure communication entre les licenciés, aux licenciés et en en externe.</a:t>
            </a:r>
          </a:p>
          <a:p>
            <a:r>
              <a:rPr lang="fr-FR" b="1" dirty="0"/>
              <a:t>La pratique loisir </a:t>
            </a:r>
            <a:r>
              <a:rPr lang="fr-FR" dirty="0"/>
              <a:t>doit continuer d’être développée avec une meilleure communication du club</a:t>
            </a:r>
            <a:endParaRPr lang="fr-FR" dirty="0">
              <a:highlight>
                <a:srgbClr val="FFFF00"/>
              </a:highlight>
            </a:endParaRPr>
          </a:p>
          <a:p>
            <a:r>
              <a:rPr lang="fr-FR" dirty="0"/>
              <a:t>Les </a:t>
            </a:r>
            <a:r>
              <a:rPr lang="fr-FR" b="1" dirty="0"/>
              <a:t>interclubs</a:t>
            </a:r>
            <a:r>
              <a:rPr lang="fr-FR" dirty="0"/>
              <a:t> se sont très bien passés cette saison mais ont également besoin d’un coup de main pour une meilleure gestion.</a:t>
            </a:r>
          </a:p>
          <a:p>
            <a:endParaRPr lang="fr-FR" dirty="0"/>
          </a:p>
          <a:p>
            <a:pPr marL="285750" indent="-285750">
              <a:buFont typeface="Wingdings" panose="05000000000000000000" pitchFamily="2" charset="2"/>
              <a:buChar char="ü"/>
            </a:pPr>
            <a:r>
              <a:rPr lang="fr-FR" dirty="0"/>
              <a:t>D’une manière très générale, les adhérents du club semblent trouver leur compte et le travail des bénévoles y est salué. Il est très important de mettre en avant ce travail des bénévoles qui permet de faire vivre ce club depuis des années … </a:t>
            </a:r>
            <a:r>
              <a:rPr lang="fr-FR" b="1" u="sng" dirty="0"/>
              <a:t>Merci à eux !</a:t>
            </a:r>
          </a:p>
          <a:p>
            <a:endParaRPr lang="fr-FR" dirty="0"/>
          </a:p>
          <a:p>
            <a:r>
              <a:rPr lang="fr-FR" dirty="0"/>
              <a:t>Beaucoup de commentaires ont été remontés, </a:t>
            </a:r>
            <a:r>
              <a:rPr lang="fr-FR" b="1" u="sng" dirty="0"/>
              <a:t>merci à vous</a:t>
            </a:r>
            <a:r>
              <a:rPr lang="fr-FR" dirty="0"/>
              <a:t>. Cela montre un bel intérêt pour club, merci encore ! </a:t>
            </a:r>
            <a:r>
              <a:rPr lang="fr-FR" sz="2000" b="1" dirty="0"/>
              <a:t>N’hésitez pas à rejoindre nos équipes de bénévoles pour nous aider à développer le badminton à Marseille </a:t>
            </a:r>
            <a:r>
              <a:rPr lang="fr-FR" dirty="0"/>
              <a:t>😊</a:t>
            </a:r>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732554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1753530830"/>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Questions/réponses</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lstStyle/>
          <a:p>
            <a:pPr lvl="1"/>
            <a:endParaRPr lang="fr-FR" dirty="0"/>
          </a:p>
          <a:p>
            <a:pPr marL="0" indent="0">
              <a:buNone/>
            </a:pPr>
            <a:endParaRPr lang="fr-FR" dirty="0"/>
          </a:p>
        </p:txBody>
      </p:sp>
    </p:spTree>
    <p:extLst>
      <p:ext uri="{BB962C8B-B14F-4D97-AF65-F5344CB8AC3E}">
        <p14:creationId xmlns:p14="http://schemas.microsoft.com/office/powerpoint/2010/main" val="1719874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3857207833"/>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Election CA</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lstStyle/>
          <a:p>
            <a:pPr lvl="1"/>
            <a:endParaRPr lang="fr-FR" dirty="0"/>
          </a:p>
          <a:p>
            <a:pPr marL="0" indent="0">
              <a:buNone/>
            </a:pPr>
            <a:endParaRPr lang="fr-FR" dirty="0"/>
          </a:p>
        </p:txBody>
      </p:sp>
    </p:spTree>
    <p:extLst>
      <p:ext uri="{BB962C8B-B14F-4D97-AF65-F5344CB8AC3E}">
        <p14:creationId xmlns:p14="http://schemas.microsoft.com/office/powerpoint/2010/main" val="36849604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3548929614"/>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Candidat Bureau </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lstStyle/>
          <a:p>
            <a:pPr lvl="1"/>
            <a:r>
              <a:rPr lang="fr-FR" dirty="0"/>
              <a:t>Souhait de faire rentrer 2 personnes au bureau en plus</a:t>
            </a:r>
          </a:p>
          <a:p>
            <a:pPr marL="457200" lvl="1" indent="0">
              <a:buNone/>
            </a:pPr>
            <a:r>
              <a:rPr lang="fr-FR" dirty="0"/>
              <a:t>Changements prochains dans le Bureau : </a:t>
            </a:r>
          </a:p>
          <a:p>
            <a:pPr lvl="1"/>
            <a:r>
              <a:rPr lang="fr-FR" dirty="0"/>
              <a:t>Vincent Chesneau, Responsable de l’EFB</a:t>
            </a:r>
          </a:p>
          <a:p>
            <a:pPr lvl="1"/>
            <a:r>
              <a:rPr lang="fr-FR" dirty="0"/>
              <a:t>Thibaut Zypinoglou, Vice-secrétaire </a:t>
            </a:r>
          </a:p>
          <a:p>
            <a:pPr marL="457200" lvl="1" indent="0">
              <a:buNone/>
            </a:pPr>
            <a:endParaRPr lang="fr-FR" dirty="0"/>
          </a:p>
        </p:txBody>
      </p:sp>
    </p:spTree>
    <p:extLst>
      <p:ext uri="{BB962C8B-B14F-4D97-AF65-F5344CB8AC3E}">
        <p14:creationId xmlns:p14="http://schemas.microsoft.com/office/powerpoint/2010/main" val="987759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822042197"/>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15" imgW="383" imgH="384" progId="TCLayout.ActiveDocument.1">
                  <p:embed/>
                </p:oleObj>
              </mc:Choice>
              <mc:Fallback>
                <p:oleObj name="Diapositive think-cell" r:id="rId15"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16"/>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17"/>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r>
              <a:rPr lang="fr-FR" sz="1800" dirty="0"/>
              <a:t>Raisons : </a:t>
            </a:r>
          </a:p>
          <a:p>
            <a:pPr lvl="1"/>
            <a:r>
              <a:rPr lang="fr-FR" sz="1600" dirty="0"/>
              <a:t>Entraînement de qualité avec des encadrants de qualité</a:t>
            </a:r>
          </a:p>
          <a:p>
            <a:pPr lvl="1"/>
            <a:r>
              <a:rPr lang="fr-FR" sz="1600" dirty="0"/>
              <a:t>Communication externe performante</a:t>
            </a:r>
          </a:p>
          <a:p>
            <a:pPr lvl="1"/>
            <a:r>
              <a:rPr lang="fr-FR" sz="1600" dirty="0"/>
              <a:t>Créneaux en développement</a:t>
            </a:r>
          </a:p>
        </p:txBody>
      </p:sp>
      <p:graphicFrame>
        <p:nvGraphicFramePr>
          <p:cNvPr id="4" name="Chart 3">
            <a:extLst>
              <a:ext uri="{FF2B5EF4-FFF2-40B4-BE49-F238E27FC236}">
                <a16:creationId xmlns:a16="http://schemas.microsoft.com/office/drawing/2014/main" id="{46C44711-8944-9FD2-3A24-04C03D881757}"/>
              </a:ext>
            </a:extLst>
          </p:cNvPr>
          <p:cNvGraphicFramePr/>
          <p:nvPr>
            <p:custDataLst>
              <p:tags r:id="rId2"/>
            </p:custDataLst>
            <p:extLst>
              <p:ext uri="{D42A27DB-BD31-4B8C-83A1-F6EECF244321}">
                <p14:modId xmlns:p14="http://schemas.microsoft.com/office/powerpoint/2010/main" val="880563080"/>
              </p:ext>
            </p:extLst>
          </p:nvPr>
        </p:nvGraphicFramePr>
        <p:xfrm>
          <a:off x="755650" y="2657475"/>
          <a:ext cx="10996613" cy="3905250"/>
        </p:xfrm>
        <a:graphic>
          <a:graphicData uri="http://schemas.openxmlformats.org/drawingml/2006/chart">
            <c:chart xmlns:c="http://schemas.openxmlformats.org/drawingml/2006/chart" xmlns:r="http://schemas.openxmlformats.org/officeDocument/2006/relationships" r:id="rId18"/>
          </a:graphicData>
        </a:graphic>
      </p:graphicFrame>
      <p:cxnSp>
        <p:nvCxnSpPr>
          <p:cNvPr id="6" name="Connecteur droit 5">
            <a:extLst>
              <a:ext uri="{FF2B5EF4-FFF2-40B4-BE49-F238E27FC236}">
                <a16:creationId xmlns:a16="http://schemas.microsoft.com/office/drawing/2014/main" id="{670208A6-09A7-4E13-9F1A-6AB53D111CFD}"/>
              </a:ext>
            </a:extLst>
          </p:cNvPr>
          <p:cNvCxnSpPr/>
          <p:nvPr>
            <p:custDataLst>
              <p:tags r:id="rId3"/>
            </p:custDataLst>
          </p:nvPr>
        </p:nvCxnSpPr>
        <p:spPr bwMode="auto">
          <a:xfrm flipV="1">
            <a:off x="1739901" y="2251075"/>
            <a:ext cx="9026525" cy="16906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337CCAA0-FFBD-460F-AC05-8ECE5C74308E}"/>
              </a:ext>
            </a:extLst>
          </p:cNvPr>
          <p:cNvCxnSpPr/>
          <p:nvPr>
            <p:custDataLst>
              <p:tags r:id="rId4"/>
            </p:custDataLst>
          </p:nvPr>
        </p:nvCxnSpPr>
        <p:spPr bwMode="auto">
          <a:xfrm flipV="1">
            <a:off x="8961438" y="2571750"/>
            <a:ext cx="1804988" cy="2555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 name="Text Placeholder 2">
            <a:extLst>
              <a:ext uri="{FF2B5EF4-FFF2-40B4-BE49-F238E27FC236}">
                <a16:creationId xmlns:a16="http://schemas.microsoft.com/office/drawing/2014/main" id="{5CA664CB-72C5-49D5-B2CD-6FF180F25974}"/>
              </a:ext>
            </a:extLst>
          </p:cNvPr>
          <p:cNvSpPr>
            <a:spLocks noGrp="1"/>
          </p:cNvSpPr>
          <p:nvPr>
            <p:custDataLst>
              <p:tags r:id="rId5"/>
            </p:custDataLst>
          </p:nvPr>
        </p:nvSpPr>
        <p:spPr bwMode="auto">
          <a:xfrm>
            <a:off x="1338263" y="65389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CD98C61-58ED-479C-BBD3-1138184C86B5}" type="datetime'''2''01''''''''''''8/20''19'''''''">
              <a:rPr lang="fr-FR" altLang="en-US" sz="1400" smtClean="0"/>
              <a:pPr/>
              <a:t>2018/2019</a:t>
            </a:fld>
            <a:endParaRPr lang="fr-FR" sz="1400" dirty="0"/>
          </a:p>
        </p:txBody>
      </p:sp>
      <p:sp>
        <p:nvSpPr>
          <p:cNvPr id="12" name="Text Placeholder 2">
            <a:extLst>
              <a:ext uri="{FF2B5EF4-FFF2-40B4-BE49-F238E27FC236}">
                <a16:creationId xmlns:a16="http://schemas.microsoft.com/office/drawing/2014/main" id="{EECFBCC2-138D-4A31-86F7-928A5C5081D3}"/>
              </a:ext>
            </a:extLst>
          </p:cNvPr>
          <p:cNvSpPr>
            <a:spLocks noGrp="1"/>
          </p:cNvSpPr>
          <p:nvPr>
            <p:custDataLst>
              <p:tags r:id="rId6"/>
            </p:custDataLst>
          </p:nvPr>
        </p:nvSpPr>
        <p:spPr bwMode="auto">
          <a:xfrm>
            <a:off x="3143250" y="65389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E70BC62-EFDC-4719-83C7-75E0B41F8762}" type="datetime'20''''''''''19/''''''2''''''''''''''''0''''''''2''''0'''">
              <a:rPr lang="fr-FR" altLang="en-US" sz="1400" smtClean="0"/>
              <a:pPr/>
              <a:t>2019/2020</a:t>
            </a:fld>
            <a:endParaRPr lang="fr-FR" sz="1400" dirty="0"/>
          </a:p>
        </p:txBody>
      </p:sp>
      <p:sp>
        <p:nvSpPr>
          <p:cNvPr id="13" name="Text Placeholder 2">
            <a:extLst>
              <a:ext uri="{FF2B5EF4-FFF2-40B4-BE49-F238E27FC236}">
                <a16:creationId xmlns:a16="http://schemas.microsoft.com/office/drawing/2014/main" id="{F27A435A-9991-42D5-B48A-D54174C1F013}"/>
              </a:ext>
            </a:extLst>
          </p:cNvPr>
          <p:cNvSpPr>
            <a:spLocks noGrp="1"/>
          </p:cNvSpPr>
          <p:nvPr>
            <p:custDataLst>
              <p:tags r:id="rId7"/>
            </p:custDataLst>
          </p:nvPr>
        </p:nvSpPr>
        <p:spPr bwMode="auto">
          <a:xfrm>
            <a:off x="4948238" y="65389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B8CB4F-8E55-4EDF-8DDB-6585CEADBBDE}" type="datetime'2''''0''''''''2''''''''0''''''/''''''2''''0''''21'''''">
              <a:rPr lang="fr-FR" altLang="en-US" sz="1400" smtClean="0"/>
              <a:pPr/>
              <a:t>2020/2021</a:t>
            </a:fld>
            <a:endParaRPr lang="fr-FR" sz="1400" dirty="0"/>
          </a:p>
        </p:txBody>
      </p:sp>
      <p:sp>
        <p:nvSpPr>
          <p:cNvPr id="21" name="Text Placeholder 2">
            <a:extLst>
              <a:ext uri="{FF2B5EF4-FFF2-40B4-BE49-F238E27FC236}">
                <a16:creationId xmlns:a16="http://schemas.microsoft.com/office/drawing/2014/main" id="{08941DCD-3466-4791-8321-842C4D04077C}"/>
              </a:ext>
            </a:extLst>
          </p:cNvPr>
          <p:cNvSpPr>
            <a:spLocks noGrp="1"/>
          </p:cNvSpPr>
          <p:nvPr>
            <p:custDataLst>
              <p:tags r:id="rId8"/>
            </p:custDataLst>
          </p:nvPr>
        </p:nvSpPr>
        <p:spPr bwMode="auto">
          <a:xfrm>
            <a:off x="6754813" y="65389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A4DA717-DAC5-4D5A-847E-3C1D45E13B99}" type="datetime'''''''''''''2''''''''''021''/202''''''2'''''''''''''''''''''''">
              <a:rPr lang="fr-FR" altLang="en-US" sz="1400" smtClean="0"/>
              <a:pPr/>
              <a:t>2021/2022</a:t>
            </a:fld>
            <a:endParaRPr lang="fr-FR" sz="1400" dirty="0"/>
          </a:p>
        </p:txBody>
      </p:sp>
      <p:sp>
        <p:nvSpPr>
          <p:cNvPr id="22" name="Text Placeholder 2">
            <a:extLst>
              <a:ext uri="{FF2B5EF4-FFF2-40B4-BE49-F238E27FC236}">
                <a16:creationId xmlns:a16="http://schemas.microsoft.com/office/drawing/2014/main" id="{034BBAB4-CACE-4E0C-A1F3-0D18524DB9A0}"/>
              </a:ext>
            </a:extLst>
          </p:cNvPr>
          <p:cNvSpPr>
            <a:spLocks noGrp="1"/>
          </p:cNvSpPr>
          <p:nvPr>
            <p:custDataLst>
              <p:tags r:id="rId9"/>
            </p:custDataLst>
          </p:nvPr>
        </p:nvSpPr>
        <p:spPr bwMode="auto">
          <a:xfrm>
            <a:off x="8559800" y="65389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2EA600C-D5FC-40F7-99AC-D05E65C1A98A}" type="datetime'''''2''''0''''''2''''2''''/2''''''''023'''''''''''''''">
              <a:rPr lang="fr-FR" altLang="en-US" sz="1400" smtClean="0"/>
              <a:pPr/>
              <a:t>2022/2023</a:t>
            </a:fld>
            <a:endParaRPr lang="fr-FR" sz="1400" dirty="0"/>
          </a:p>
        </p:txBody>
      </p:sp>
      <p:sp>
        <p:nvSpPr>
          <p:cNvPr id="18" name="Text Placeholder 2">
            <a:extLst>
              <a:ext uri="{FF2B5EF4-FFF2-40B4-BE49-F238E27FC236}">
                <a16:creationId xmlns:a16="http://schemas.microsoft.com/office/drawing/2014/main" id="{668C364D-A7F6-4707-A057-B3B3BE674C84}"/>
              </a:ext>
            </a:extLst>
          </p:cNvPr>
          <p:cNvSpPr>
            <a:spLocks noGrp="1"/>
          </p:cNvSpPr>
          <p:nvPr>
            <p:custDataLst>
              <p:tags r:id="rId10"/>
            </p:custDataLst>
          </p:nvPr>
        </p:nvSpPr>
        <p:spPr bwMode="auto">
          <a:xfrm>
            <a:off x="10364788" y="6538913"/>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EDABBF9-C325-4835-AF12-4F95D60D860D}" type="datetime'''''''''2''''0''''23''''''''/''''''2''0''''''''''''''''2''''4'">
              <a:rPr lang="fr-FR" altLang="en-US" sz="1400" smtClean="0"/>
              <a:pPr/>
              <a:t>2023/2024</a:t>
            </a:fld>
            <a:endParaRPr lang="fr-FR" sz="1400" dirty="0"/>
          </a:p>
        </p:txBody>
      </p:sp>
      <p:sp>
        <p:nvSpPr>
          <p:cNvPr id="15" name="Text Placeholder 2">
            <a:extLst>
              <a:ext uri="{FF2B5EF4-FFF2-40B4-BE49-F238E27FC236}">
                <a16:creationId xmlns:a16="http://schemas.microsoft.com/office/drawing/2014/main" id="{E1D53C0B-C216-4C6D-A69A-A0302ED80E5C}"/>
              </a:ext>
            </a:extLst>
          </p:cNvPr>
          <p:cNvSpPr>
            <a:spLocks noGrp="1"/>
          </p:cNvSpPr>
          <p:nvPr>
            <p:custDataLst>
              <p:tags r:id="rId11"/>
            </p:custDataLst>
          </p:nvPr>
        </p:nvSpPr>
        <p:spPr bwMode="auto">
          <a:xfrm>
            <a:off x="546100" y="5446713"/>
            <a:ext cx="5492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10C92EC-96A7-4E9D-B122-17CDBC81F5F8}" type="datetime'A''''du''l''''''''''''''''''''t''''''e''s'">
              <a:rPr lang="fr-FR" altLang="en-US" sz="1400" smtClean="0"/>
              <a:pPr/>
              <a:t>Adultes</a:t>
            </a:fld>
            <a:endParaRPr lang="fr-FR" sz="1400" dirty="0"/>
          </a:p>
        </p:txBody>
      </p:sp>
      <p:sp>
        <p:nvSpPr>
          <p:cNvPr id="27" name="Text Placeholder 2">
            <a:extLst>
              <a:ext uri="{FF2B5EF4-FFF2-40B4-BE49-F238E27FC236}">
                <a16:creationId xmlns:a16="http://schemas.microsoft.com/office/drawing/2014/main" id="{048C19AC-DCE2-4CF8-89DA-862F34E02597}"/>
              </a:ext>
            </a:extLst>
          </p:cNvPr>
          <p:cNvSpPr>
            <a:spLocks noGrp="1"/>
          </p:cNvSpPr>
          <p:nvPr>
            <p:custDataLst>
              <p:tags r:id="rId12"/>
            </p:custDataLst>
          </p:nvPr>
        </p:nvSpPr>
        <p:spPr bwMode="auto">
          <a:xfrm>
            <a:off x="5970588" y="2959100"/>
            <a:ext cx="566738"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fr-FR" sz="1400" b="1" dirty="0"/>
              <a:t>+90%</a:t>
            </a:r>
          </a:p>
        </p:txBody>
      </p:sp>
      <p:sp>
        <p:nvSpPr>
          <p:cNvPr id="29" name="Text Placeholder 2">
            <a:extLst>
              <a:ext uri="{FF2B5EF4-FFF2-40B4-BE49-F238E27FC236}">
                <a16:creationId xmlns:a16="http://schemas.microsoft.com/office/drawing/2014/main" id="{606B0AE0-3030-48D3-B307-E756BC2376B4}"/>
              </a:ext>
            </a:extLst>
          </p:cNvPr>
          <p:cNvSpPr>
            <a:spLocks noGrp="1"/>
          </p:cNvSpPr>
          <p:nvPr>
            <p:custDataLst>
              <p:tags r:id="rId13"/>
            </p:custDataLst>
          </p:nvPr>
        </p:nvSpPr>
        <p:spPr bwMode="auto">
          <a:xfrm>
            <a:off x="9644063" y="2562225"/>
            <a:ext cx="438150"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D53756E-D35B-439E-93D7-90DAFA3022EE}" type="datetime'''''''''''''''''+8%'''''''''''''''''''''''''''''''''''">
              <a:rPr lang="fr-FR" altLang="en-US" sz="1400" b="1" smtClean="0">
                <a:effectLst/>
              </a:rPr>
              <a:pPr/>
              <a:t>+8%</a:t>
            </a:fld>
            <a:endParaRPr lang="fr-FR" sz="1400" b="1" dirty="0"/>
          </a:p>
        </p:txBody>
      </p:sp>
    </p:spTree>
    <p:extLst>
      <p:ext uri="{BB962C8B-B14F-4D97-AF65-F5344CB8AC3E}">
        <p14:creationId xmlns:p14="http://schemas.microsoft.com/office/powerpoint/2010/main" val="955604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2370898480"/>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15" imgW="383" imgH="384" progId="TCLayout.ActiveDocument.1">
                  <p:embed/>
                </p:oleObj>
              </mc:Choice>
              <mc:Fallback>
                <p:oleObj name="Diapositive think-cell" r:id="rId15"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16"/>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17"/>
          <a:stretch>
            <a:fillRect/>
          </a:stretch>
        </p:blipFill>
        <p:spPr>
          <a:xfrm>
            <a:off x="10415450" y="0"/>
            <a:ext cx="1776549" cy="1776549"/>
          </a:xfrm>
          <a:prstGeom prst="rect">
            <a:avLst/>
          </a:prstGeom>
        </p:spPr>
      </p:pic>
      <p:sp>
        <p:nvSpPr>
          <p:cNvPr id="7" name="Espace réservé du contenu 6">
            <a:extLst>
              <a:ext uri="{FF2B5EF4-FFF2-40B4-BE49-F238E27FC236}">
                <a16:creationId xmlns:a16="http://schemas.microsoft.com/office/drawing/2014/main" id="{8F70DF60-C40F-477F-B77E-4CB4428D544C}"/>
              </a:ext>
            </a:extLst>
          </p:cNvPr>
          <p:cNvSpPr>
            <a:spLocks noGrp="1"/>
          </p:cNvSpPr>
          <p:nvPr>
            <p:ph idx="1"/>
          </p:nvPr>
        </p:nvSpPr>
        <p:spPr>
          <a:xfrm>
            <a:off x="838200" y="1776548"/>
            <a:ext cx="9829800" cy="4400415"/>
          </a:xfrm>
        </p:spPr>
        <p:txBody>
          <a:bodyPr>
            <a:normAutofit/>
          </a:bodyPr>
          <a:lstStyle/>
          <a:p>
            <a:r>
              <a:rPr lang="fr-FR" sz="1600" dirty="0"/>
              <a:t>Retour à la normale chez les jeunes</a:t>
            </a:r>
          </a:p>
          <a:p>
            <a:r>
              <a:rPr lang="fr-FR" sz="1600" dirty="0"/>
              <a:t>Manque de visibilité dans les écoles </a:t>
            </a:r>
            <a:r>
              <a:rPr lang="fr-FR" sz="1600" dirty="0">
                <a:sym typeface="Wingdings" panose="05000000000000000000" pitchFamily="2" charset="2"/>
              </a:rPr>
              <a:t> Travail de promotion à faire pour notre école de badminton</a:t>
            </a:r>
            <a:endParaRPr lang="fr-FR" sz="1600" dirty="0"/>
          </a:p>
        </p:txBody>
      </p:sp>
      <p:graphicFrame>
        <p:nvGraphicFramePr>
          <p:cNvPr id="4" name="Chart 3">
            <a:extLst>
              <a:ext uri="{FF2B5EF4-FFF2-40B4-BE49-F238E27FC236}">
                <a16:creationId xmlns:a16="http://schemas.microsoft.com/office/drawing/2014/main" id="{53C1ECA9-0D97-D12D-A657-9E10814BA5FB}"/>
              </a:ext>
            </a:extLst>
          </p:cNvPr>
          <p:cNvGraphicFramePr/>
          <p:nvPr>
            <p:custDataLst>
              <p:tags r:id="rId2"/>
            </p:custDataLst>
            <p:extLst>
              <p:ext uri="{D42A27DB-BD31-4B8C-83A1-F6EECF244321}">
                <p14:modId xmlns:p14="http://schemas.microsoft.com/office/powerpoint/2010/main" val="2247736716"/>
              </p:ext>
            </p:extLst>
          </p:nvPr>
        </p:nvGraphicFramePr>
        <p:xfrm>
          <a:off x="755650" y="3108325"/>
          <a:ext cx="11071225" cy="3151188"/>
        </p:xfrm>
        <a:graphic>
          <a:graphicData uri="http://schemas.openxmlformats.org/drawingml/2006/chart">
            <c:chart xmlns:c="http://schemas.openxmlformats.org/drawingml/2006/chart" xmlns:r="http://schemas.openxmlformats.org/officeDocument/2006/relationships" r:id="rId18"/>
          </a:graphicData>
        </a:graphic>
      </p:graphicFrame>
      <p:cxnSp>
        <p:nvCxnSpPr>
          <p:cNvPr id="6" name="Connecteur droit 5">
            <a:extLst>
              <a:ext uri="{FF2B5EF4-FFF2-40B4-BE49-F238E27FC236}">
                <a16:creationId xmlns:a16="http://schemas.microsoft.com/office/drawing/2014/main" id="{101D040A-40AB-4558-B7B5-D9B868A57BB2}"/>
              </a:ext>
            </a:extLst>
          </p:cNvPr>
          <p:cNvCxnSpPr/>
          <p:nvPr>
            <p:custDataLst>
              <p:tags r:id="rId3"/>
            </p:custDataLst>
          </p:nvPr>
        </p:nvCxnSpPr>
        <p:spPr bwMode="auto">
          <a:xfrm flipV="1">
            <a:off x="1746250" y="2973388"/>
            <a:ext cx="9088438" cy="777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61BAD292-E898-4990-9132-B142CD1AADBF}"/>
              </a:ext>
            </a:extLst>
          </p:cNvPr>
          <p:cNvCxnSpPr>
            <a:cxnSpLocks/>
          </p:cNvCxnSpPr>
          <p:nvPr>
            <p:custDataLst>
              <p:tags r:id="rId4"/>
            </p:custDataLst>
          </p:nvPr>
        </p:nvCxnSpPr>
        <p:spPr bwMode="auto">
          <a:xfrm>
            <a:off x="9017000" y="3195638"/>
            <a:ext cx="1817688" cy="523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 name="Text Placeholder 2">
            <a:extLst>
              <a:ext uri="{FF2B5EF4-FFF2-40B4-BE49-F238E27FC236}">
                <a16:creationId xmlns:a16="http://schemas.microsoft.com/office/drawing/2014/main" id="{5CA664CB-72C5-49D5-B2CD-6FF180F25974}"/>
              </a:ext>
            </a:extLst>
          </p:cNvPr>
          <p:cNvSpPr>
            <a:spLocks noGrp="1"/>
          </p:cNvSpPr>
          <p:nvPr>
            <p:custDataLst>
              <p:tags r:id="rId5"/>
            </p:custDataLst>
          </p:nvPr>
        </p:nvSpPr>
        <p:spPr bwMode="auto">
          <a:xfrm>
            <a:off x="1344613"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CD98C61-58ED-479C-BBD3-1138184C86B5}" type="datetime'''2''01''''''''''''8/20''19'''''''">
              <a:rPr lang="fr-FR" altLang="en-US" sz="1400" smtClean="0"/>
              <a:pPr/>
              <a:t>2018/2019</a:t>
            </a:fld>
            <a:endParaRPr lang="fr-FR" sz="1400" dirty="0"/>
          </a:p>
        </p:txBody>
      </p:sp>
      <p:sp>
        <p:nvSpPr>
          <p:cNvPr id="12" name="Text Placeholder 2">
            <a:extLst>
              <a:ext uri="{FF2B5EF4-FFF2-40B4-BE49-F238E27FC236}">
                <a16:creationId xmlns:a16="http://schemas.microsoft.com/office/drawing/2014/main" id="{EECFBCC2-138D-4A31-86F7-928A5C5081D3}"/>
              </a:ext>
            </a:extLst>
          </p:cNvPr>
          <p:cNvSpPr>
            <a:spLocks noGrp="1"/>
          </p:cNvSpPr>
          <p:nvPr>
            <p:custDataLst>
              <p:tags r:id="rId6"/>
            </p:custDataLst>
          </p:nvPr>
        </p:nvSpPr>
        <p:spPr bwMode="auto">
          <a:xfrm>
            <a:off x="3162300"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E70BC62-EFDC-4719-83C7-75E0B41F8762}" type="datetime'20''''''''''19/''''''2''''''''''''''''0''''''''2''''0'''">
              <a:rPr lang="fr-FR" altLang="en-US" sz="1400" smtClean="0"/>
              <a:pPr/>
              <a:t>2019/2020</a:t>
            </a:fld>
            <a:endParaRPr lang="fr-FR" sz="1400" dirty="0"/>
          </a:p>
        </p:txBody>
      </p:sp>
      <p:sp>
        <p:nvSpPr>
          <p:cNvPr id="13" name="Text Placeholder 2">
            <a:extLst>
              <a:ext uri="{FF2B5EF4-FFF2-40B4-BE49-F238E27FC236}">
                <a16:creationId xmlns:a16="http://schemas.microsoft.com/office/drawing/2014/main" id="{F27A435A-9991-42D5-B48A-D54174C1F013}"/>
              </a:ext>
            </a:extLst>
          </p:cNvPr>
          <p:cNvSpPr>
            <a:spLocks noGrp="1"/>
          </p:cNvSpPr>
          <p:nvPr>
            <p:custDataLst>
              <p:tags r:id="rId7"/>
            </p:custDataLst>
          </p:nvPr>
        </p:nvSpPr>
        <p:spPr bwMode="auto">
          <a:xfrm>
            <a:off x="4979988"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B8CB4F-8E55-4EDF-8DDB-6585CEADBBDE}" type="datetime'2''''0''''''''2''''''''0''''''/''''''2''''0''''21'''''">
              <a:rPr lang="fr-FR" altLang="en-US" sz="1400" smtClean="0"/>
              <a:pPr/>
              <a:t>2020/2021</a:t>
            </a:fld>
            <a:endParaRPr lang="fr-FR" sz="1400" dirty="0"/>
          </a:p>
        </p:txBody>
      </p:sp>
      <p:sp>
        <p:nvSpPr>
          <p:cNvPr id="21" name="Text Placeholder 2">
            <a:extLst>
              <a:ext uri="{FF2B5EF4-FFF2-40B4-BE49-F238E27FC236}">
                <a16:creationId xmlns:a16="http://schemas.microsoft.com/office/drawing/2014/main" id="{08941DCD-3466-4791-8321-842C4D04077C}"/>
              </a:ext>
            </a:extLst>
          </p:cNvPr>
          <p:cNvSpPr>
            <a:spLocks noGrp="1"/>
          </p:cNvSpPr>
          <p:nvPr>
            <p:custDataLst>
              <p:tags r:id="rId8"/>
            </p:custDataLst>
          </p:nvPr>
        </p:nvSpPr>
        <p:spPr bwMode="auto">
          <a:xfrm>
            <a:off x="6797675"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A4DA717-DAC5-4D5A-847E-3C1D45E13B99}" type="datetime'''''''''''''2''''''''''021''/202''''''2'''''''''''''''''''''''">
              <a:rPr lang="fr-FR" altLang="en-US" sz="1400" smtClean="0"/>
              <a:pPr/>
              <a:t>2021/2022</a:t>
            </a:fld>
            <a:endParaRPr lang="fr-FR" sz="1400" dirty="0"/>
          </a:p>
        </p:txBody>
      </p:sp>
      <p:sp>
        <p:nvSpPr>
          <p:cNvPr id="22" name="Text Placeholder 2">
            <a:extLst>
              <a:ext uri="{FF2B5EF4-FFF2-40B4-BE49-F238E27FC236}">
                <a16:creationId xmlns:a16="http://schemas.microsoft.com/office/drawing/2014/main" id="{034BBAB4-CACE-4E0C-A1F3-0D18524DB9A0}"/>
              </a:ext>
            </a:extLst>
          </p:cNvPr>
          <p:cNvSpPr>
            <a:spLocks noGrp="1"/>
          </p:cNvSpPr>
          <p:nvPr>
            <p:custDataLst>
              <p:tags r:id="rId9"/>
            </p:custDataLst>
          </p:nvPr>
        </p:nvSpPr>
        <p:spPr bwMode="auto">
          <a:xfrm>
            <a:off x="8615363"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2EA600C-D5FC-40F7-99AC-D05E65C1A98A}" type="datetime'''''2''''0''''''2''''2''''/2''''''''023'''''''''''''''">
              <a:rPr lang="fr-FR" altLang="en-US" sz="1400" smtClean="0"/>
              <a:pPr/>
              <a:t>2022/2023</a:t>
            </a:fld>
            <a:endParaRPr lang="fr-FR" sz="1400" dirty="0"/>
          </a:p>
        </p:txBody>
      </p:sp>
      <p:sp>
        <p:nvSpPr>
          <p:cNvPr id="18" name="Text Placeholder 2">
            <a:extLst>
              <a:ext uri="{FF2B5EF4-FFF2-40B4-BE49-F238E27FC236}">
                <a16:creationId xmlns:a16="http://schemas.microsoft.com/office/drawing/2014/main" id="{6743B4C6-7E60-4E47-B30A-DA6E2B3070D3}"/>
              </a:ext>
            </a:extLst>
          </p:cNvPr>
          <p:cNvSpPr>
            <a:spLocks noGrp="1"/>
          </p:cNvSpPr>
          <p:nvPr>
            <p:custDataLst>
              <p:tags r:id="rId10"/>
            </p:custDataLst>
          </p:nvPr>
        </p:nvSpPr>
        <p:spPr bwMode="auto">
          <a:xfrm>
            <a:off x="10433050" y="6235700"/>
            <a:ext cx="8048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1FA6A1B-2302-4D57-B0BA-CBF6B1EA9F1D}" type="datetime'2''0''''''''''23''/''''2''0''''''''2''''4'''''''">
              <a:rPr lang="fr-FR" altLang="en-US" sz="1400" smtClean="0"/>
              <a:pPr/>
              <a:t>2023/2024</a:t>
            </a:fld>
            <a:endParaRPr lang="fr-FR" sz="1400" dirty="0"/>
          </a:p>
        </p:txBody>
      </p:sp>
      <p:sp>
        <p:nvSpPr>
          <p:cNvPr id="15" name="Text Placeholder 2">
            <a:extLst>
              <a:ext uri="{FF2B5EF4-FFF2-40B4-BE49-F238E27FC236}">
                <a16:creationId xmlns:a16="http://schemas.microsoft.com/office/drawing/2014/main" id="{E1D53C0B-C216-4C6D-A69A-A0302ED80E5C}"/>
              </a:ext>
            </a:extLst>
          </p:cNvPr>
          <p:cNvSpPr>
            <a:spLocks noGrp="1"/>
          </p:cNvSpPr>
          <p:nvPr>
            <p:custDataLst>
              <p:tags r:id="rId11"/>
            </p:custDataLst>
          </p:nvPr>
        </p:nvSpPr>
        <p:spPr bwMode="auto">
          <a:xfrm>
            <a:off x="606425" y="4818063"/>
            <a:ext cx="4921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A23571C-C7CF-4DB4-86B1-93B9CA0A2FFB}" type="datetime'J''''''''''''''''''''''''''eu''''''ne''s'''''''''''''">
              <a:rPr lang="fr-FR" altLang="en-US" sz="1400" smtClean="0"/>
              <a:pPr/>
              <a:t>Jeunes</a:t>
            </a:fld>
            <a:endParaRPr lang="fr-FR" sz="1400" dirty="0"/>
          </a:p>
        </p:txBody>
      </p:sp>
      <p:sp>
        <p:nvSpPr>
          <p:cNvPr id="23" name="Text Placeholder 2">
            <a:extLst>
              <a:ext uri="{FF2B5EF4-FFF2-40B4-BE49-F238E27FC236}">
                <a16:creationId xmlns:a16="http://schemas.microsoft.com/office/drawing/2014/main" id="{2F0BBA95-0D51-4B4F-BCA6-926538D0C629}"/>
              </a:ext>
            </a:extLst>
          </p:cNvPr>
          <p:cNvSpPr>
            <a:spLocks noGrp="1"/>
          </p:cNvSpPr>
          <p:nvPr>
            <p:custDataLst>
              <p:tags r:id="rId12"/>
            </p:custDataLst>
          </p:nvPr>
        </p:nvSpPr>
        <p:spPr bwMode="auto">
          <a:xfrm>
            <a:off x="6070600" y="2874963"/>
            <a:ext cx="438150"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DD43E45-CA74-431C-902A-570BD9F2AE3B}" type="datetime'''''''''''''''''''''''''+''''1''''''''%'''''''">
              <a:rPr lang="fr-FR" altLang="en-US" sz="1400" b="1" smtClean="0">
                <a:effectLst/>
              </a:rPr>
              <a:pPr marL="0" indent="0" algn="ctr">
                <a:spcBef>
                  <a:spcPct val="0"/>
                </a:spcBef>
                <a:spcAft>
                  <a:spcPct val="0"/>
                </a:spcAft>
                <a:buNone/>
              </a:pPr>
              <a:t>+1%</a:t>
            </a:fld>
            <a:endParaRPr lang="fr-FR" sz="1400" b="1" dirty="0"/>
          </a:p>
        </p:txBody>
      </p:sp>
      <p:sp>
        <p:nvSpPr>
          <p:cNvPr id="25" name="Text Placeholder 2">
            <a:extLst>
              <a:ext uri="{FF2B5EF4-FFF2-40B4-BE49-F238E27FC236}">
                <a16:creationId xmlns:a16="http://schemas.microsoft.com/office/drawing/2014/main" id="{F9ADBA6A-2552-4AD8-9AA1-5FAA0039AB38}"/>
              </a:ext>
            </a:extLst>
          </p:cNvPr>
          <p:cNvSpPr>
            <a:spLocks noGrp="1"/>
          </p:cNvSpPr>
          <p:nvPr>
            <p:custDataLst>
              <p:tags r:id="rId13"/>
            </p:custDataLst>
          </p:nvPr>
        </p:nvSpPr>
        <p:spPr bwMode="auto">
          <a:xfrm>
            <a:off x="9731375" y="3084513"/>
            <a:ext cx="388938" cy="27305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E4F30A8-3D7E-47D6-A93E-E4CBA9606181}" type="datetime'''''''''''''''''-''''''''''''''''2''''''''''''%'''''''''''''''">
              <a:rPr lang="fr-FR" altLang="en-US" sz="1400" b="1" smtClean="0">
                <a:effectLst/>
              </a:rPr>
              <a:pPr/>
              <a:t>-2%</a:t>
            </a:fld>
            <a:endParaRPr lang="fr-FR" sz="1400" b="1" dirty="0"/>
          </a:p>
        </p:txBody>
      </p:sp>
    </p:spTree>
    <p:extLst>
      <p:ext uri="{BB962C8B-B14F-4D97-AF65-F5344CB8AC3E}">
        <p14:creationId xmlns:p14="http://schemas.microsoft.com/office/powerpoint/2010/main" val="384731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985294F-8D96-4A7E-BFB7-5603DEC572D6}"/>
              </a:ext>
            </a:extLst>
          </p:cNvPr>
          <p:cNvGraphicFramePr>
            <a:graphicFrameLocks noChangeAspect="1"/>
          </p:cNvGraphicFramePr>
          <p:nvPr>
            <p:custDataLst>
              <p:tags r:id="rId1"/>
            </p:custDataLst>
            <p:extLst>
              <p:ext uri="{D42A27DB-BD31-4B8C-83A1-F6EECF244321}">
                <p14:modId xmlns:p14="http://schemas.microsoft.com/office/powerpoint/2010/main" val="952011198"/>
              </p:ext>
            </p:extLst>
          </p:nvPr>
        </p:nvGraphicFramePr>
        <p:xfrm>
          <a:off x="-1522412"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83" imgH="384" progId="TCLayout.ActiveDocument.1">
                  <p:embed/>
                </p:oleObj>
              </mc:Choice>
              <mc:Fallback>
                <p:oleObj name="Diapositive think-cell" r:id="rId3" imgW="383" imgH="384" progId="TCLayout.ActiveDocument.1">
                  <p:embed/>
                  <p:pic>
                    <p:nvPicPr>
                      <p:cNvPr id="5" name="Objet 4" hidden="1">
                        <a:extLst>
                          <a:ext uri="{FF2B5EF4-FFF2-40B4-BE49-F238E27FC236}">
                            <a16:creationId xmlns:a16="http://schemas.microsoft.com/office/drawing/2014/main" id="{C985294F-8D96-4A7E-BFB7-5603DEC572D6}"/>
                          </a:ext>
                        </a:extLst>
                      </p:cNvPr>
                      <p:cNvPicPr/>
                      <p:nvPr/>
                    </p:nvPicPr>
                    <p:blipFill>
                      <a:blip r:embed="rId4"/>
                      <a:stretch>
                        <a:fillRect/>
                      </a:stretch>
                    </p:blipFill>
                    <p:spPr>
                      <a:xfrm>
                        <a:off x="-1522412"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BD11C13A-3FE5-4652-9C5F-6C9F64F5D187}"/>
              </a:ext>
            </a:extLst>
          </p:cNvPr>
          <p:cNvSpPr>
            <a:spLocks noGrp="1"/>
          </p:cNvSpPr>
          <p:nvPr>
            <p:ph type="title"/>
          </p:nvPr>
        </p:nvSpPr>
        <p:spPr/>
        <p:txBody>
          <a:bodyPr vert="horz"/>
          <a:lstStyle/>
          <a:p>
            <a:r>
              <a:rPr lang="fr-FR" b="1" dirty="0">
                <a:solidFill>
                  <a:schemeClr val="bg1">
                    <a:lumMod val="50000"/>
                  </a:schemeClr>
                </a:solidFill>
              </a:rPr>
              <a:t>Rapport Moral</a:t>
            </a:r>
          </a:p>
        </p:txBody>
      </p:sp>
      <p:pic>
        <p:nvPicPr>
          <p:cNvPr id="11" name="Image 10">
            <a:extLst>
              <a:ext uri="{FF2B5EF4-FFF2-40B4-BE49-F238E27FC236}">
                <a16:creationId xmlns:a16="http://schemas.microsoft.com/office/drawing/2014/main" id="{BD26671E-9B60-4E03-A1DA-48D7CDCEABCA}"/>
              </a:ext>
            </a:extLst>
          </p:cNvPr>
          <p:cNvPicPr>
            <a:picLocks noChangeAspect="1"/>
          </p:cNvPicPr>
          <p:nvPr/>
        </p:nvPicPr>
        <p:blipFill>
          <a:blip r:embed="rId5"/>
          <a:stretch>
            <a:fillRect/>
          </a:stretch>
        </p:blipFill>
        <p:spPr>
          <a:xfrm>
            <a:off x="10415450" y="0"/>
            <a:ext cx="1776549" cy="1776549"/>
          </a:xfrm>
          <a:prstGeom prst="rect">
            <a:avLst/>
          </a:prstGeom>
        </p:spPr>
      </p:pic>
      <p:pic>
        <p:nvPicPr>
          <p:cNvPr id="4" name="Image 3">
            <a:extLst>
              <a:ext uri="{FF2B5EF4-FFF2-40B4-BE49-F238E27FC236}">
                <a16:creationId xmlns:a16="http://schemas.microsoft.com/office/drawing/2014/main" id="{A1128FA5-013E-4F72-A659-7BEF7B862516}"/>
              </a:ext>
            </a:extLst>
          </p:cNvPr>
          <p:cNvPicPr>
            <a:picLocks noChangeAspect="1"/>
          </p:cNvPicPr>
          <p:nvPr/>
        </p:nvPicPr>
        <p:blipFill>
          <a:blip r:embed="rId6"/>
          <a:stretch>
            <a:fillRect/>
          </a:stretch>
        </p:blipFill>
        <p:spPr>
          <a:xfrm>
            <a:off x="838199" y="2055813"/>
            <a:ext cx="10943923" cy="3665479"/>
          </a:xfrm>
          <a:prstGeom prst="rect">
            <a:avLst/>
          </a:prstGeom>
        </p:spPr>
      </p:pic>
    </p:spTree>
    <p:extLst>
      <p:ext uri="{BB962C8B-B14F-4D97-AF65-F5344CB8AC3E}">
        <p14:creationId xmlns:p14="http://schemas.microsoft.com/office/powerpoint/2010/main" val="4016641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88&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Q.4mn4isl9sHCpduQWUa_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V2iDPSt4YPfZbqmRoOfNG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qqbtsUTSPyEOOkTiiPUUt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wSfP6h4rkCTpdaNKxXLDG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Z6HWOZsGSrW3Zgni1GaWW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s8YAe3pHmeJ3RoBbD9AfS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MC7KJBKE5_4VZGxPGgqgr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FkHGqvcFgwm_YyasSgDhQ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6.WUg6bnOG8UPUdTYITz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DeJ7pGddBmmf0zjhlRD.T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8q0WITgQmrVrQfmnD05wc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TEw_HBPik0kJMgS_c5ru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p_IxJdLzvXodODruiEm3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ksXzMF1S5qPEZwCvw8zM7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2aOP7uvpeG3pmMSc9F0ar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Nlf8xBZZm77sxuB0oBwfC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z3XuA.uzZ13RR54XXbqm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68T12fUgOJohOdSi2DJJZ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llq2cHmc7tFAhSsyc0yQ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6TTY_J6On8WzURbt4DWTe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zHnPZfPZ31_PBvON1VAS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xxPgFoy1jw4Wy3RENrPYG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g4wM5XvNfhi.Ee7dKdBl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YSZPtJdhqZ6Ct9F99Lqkq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EJ2Osnf7tBMGTIRi9rYw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mKKu8mP5DKkvyXRsRJGj0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dCk_yxlT4.sgnNIxaJi2q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nGH2UJ0l4CBa5CoqlXMTL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mM1geS.0NmPlqvJRwbUU2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D9APBAHyOmxYMcYm6ZiT6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mJ.dexid2x1HpoAhv5fzS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iOkWE1EcTprvGHr.0U_DJ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Gi0sfP32jUt7OLtL9lfm0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E49SOTP84Q9UOUvkjyuyM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6KZx4FiZpcG3cyTfNLOZm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qiQFrKj2D.WU8Y.iMGNWR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nR5GYCQJ333FeUpAyCcIh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REWIQMJfYKjSvaKIEk5me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INQP9ihnpxXHT8qMaidlZ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z_ouOhj3WjHb7afmyGed8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4yJxCiLXoXiyIX32dMrnw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kdMKLafgE0_.VjOAaqTaR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N6_iIYmExZnRWxIydqv8A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TKRcYR6hKAuIAXAIun2fu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o.81rYZLWW9Ge7DGgJv2T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Mljz1YHa13KqhN0buZBra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USH1AJRjJc2vi0gAGOxXt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PLG268NNUFyHJMTREBupl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AsNZa6XlKPbk6GLOButI4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pioCDMndowj97HiLaRIvl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kZ9Eq0em1xmg6jcEMM_4e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nR5GYCQJ333FeUpAyCcIh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n9Yx.YvNBeMP230zAaWfa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0gKiy_J3aUw_eFioVEEY_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REWIQMJfYKjSvaKIEk5me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NQP9ihnpxXHT8qMaidlZ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z_ouOhj3WjHb7afmyGed8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R_pcf2irjg.s8O_aerNuC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4yJxCiLXoXiyIX32dMrnw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kdMKLafgE0_.VjOAaqTaR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Y4JmCEYgUOVBXQNCjQJVg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TKRcYR6hKAuIAXAIun2fu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r9fR.5nETEREHxawecbvV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kwu.1IRtCIfGe.l.5cOTK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nR5GYCQJ333FeUpAyCcIh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AyesLYR6H4sXEH2zVpjPa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sFhRmxVya8_hfqS7triMu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T0jDt1.33L96PtpmkoRF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REWIQMJfYKjSvaKIEk5me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INQP9ihnpxXHT8qMaidlZ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z_ouOhj3WjHb7afmyGed8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4yJxCiLXoXiyIX32dMrnw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kdMKLafgE0_.VjOAaqTaR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IcMIw3TfdB.U6.K.BQL3e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TKRcYR6hKAuIAXAIun2fu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r0LH420EvE2SPnqflHCgZ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Blqpvc3Kkox58bmyne9iA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PSpTkdTsdO.ND_IQ_WX_u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0573EA9A5B2240BA071EBBD3BBAD15" ma:contentTypeVersion="11" ma:contentTypeDescription="Create a new document." ma:contentTypeScope="" ma:versionID="b4dd184e73382bbc116142cf76280b1b">
  <xsd:schema xmlns:xsd="http://www.w3.org/2001/XMLSchema" xmlns:xs="http://www.w3.org/2001/XMLSchema" xmlns:p="http://schemas.microsoft.com/office/2006/metadata/properties" xmlns:ns3="29e6a629-4ef2-42f2-9178-5ef98db045d7" xmlns:ns4="2b298a80-9b01-440a-9278-a1ba9921cf47" targetNamespace="http://schemas.microsoft.com/office/2006/metadata/properties" ma:root="true" ma:fieldsID="4d4e43524306c19a7411a73d9b3c83a5" ns3:_="" ns4:_="">
    <xsd:import namespace="29e6a629-4ef2-42f2-9178-5ef98db045d7"/>
    <xsd:import namespace="2b298a80-9b01-440a-9278-a1ba9921cf4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e6a629-4ef2-42f2-9178-5ef98db045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298a80-9b01-440a-9278-a1ba9921cf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177A10-A30D-4B58-86B7-3021A5DA2A6B}">
  <ds:schemaRefs>
    <ds:schemaRef ds:uri="http://schemas.microsoft.com/sharepoint/v3/contenttype/forms"/>
  </ds:schemaRefs>
</ds:datastoreItem>
</file>

<file path=customXml/itemProps2.xml><?xml version="1.0" encoding="utf-8"?>
<ds:datastoreItem xmlns:ds="http://schemas.openxmlformats.org/officeDocument/2006/customXml" ds:itemID="{F2736CCC-B5AF-4AEC-AC35-99EF7F587054}">
  <ds:schemaRefs>
    <ds:schemaRef ds:uri="http://schemas.microsoft.com/office/2006/metadata/contentType"/>
    <ds:schemaRef ds:uri="http://schemas.microsoft.com/office/2006/metadata/properties/metaAttributes"/>
    <ds:schemaRef ds:uri="http://www.w3.org/2000/xmlns/"/>
    <ds:schemaRef ds:uri="http://www.w3.org/2001/XMLSchema"/>
    <ds:schemaRef ds:uri="29e6a629-4ef2-42f2-9178-5ef98db045d7"/>
    <ds:schemaRef ds:uri="2b298a80-9b01-440a-9278-a1ba9921cf47"/>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1E71B1-D380-453D-8EAD-60100073E547}">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7334</TotalTime>
  <Words>3577</Words>
  <Application>Microsoft Office PowerPoint</Application>
  <PresentationFormat>Grand écran</PresentationFormat>
  <Paragraphs>697</Paragraphs>
  <Slides>68</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68</vt:i4>
      </vt:variant>
    </vt:vector>
  </HeadingPairs>
  <TitlesOfParts>
    <vt:vector size="78" baseType="lpstr">
      <vt:lpstr>Aptos</vt:lpstr>
      <vt:lpstr>Aptos Display</vt:lpstr>
      <vt:lpstr>Aptos Narrow</vt:lpstr>
      <vt:lpstr>Arial</vt:lpstr>
      <vt:lpstr>Calibri</vt:lpstr>
      <vt:lpstr>Calibri Light</vt:lpstr>
      <vt:lpstr>Symbol</vt:lpstr>
      <vt:lpstr>Wingdings</vt:lpstr>
      <vt:lpstr>Thème Office</vt:lpstr>
      <vt:lpstr>Diapositive think-cell</vt:lpstr>
      <vt:lpstr>Présentation PowerPoint</vt:lpstr>
      <vt:lpstr>En préambule</vt:lpstr>
      <vt:lpstr>Ordre du jour</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Rapport Moral</vt:lpstr>
      <vt:lpstr>Vote du Rapport Moral</vt:lpstr>
      <vt:lpstr>Rapport Financier</vt:lpstr>
      <vt:lpstr>Rapport Financier</vt:lpstr>
      <vt:lpstr>Rapport Financier</vt:lpstr>
      <vt:lpstr>Rapport Financier</vt:lpstr>
      <vt:lpstr>Rapport Financier</vt:lpstr>
      <vt:lpstr>Rapport Financier</vt:lpstr>
      <vt:lpstr>Rapport Financier</vt:lpstr>
      <vt:lpstr>Rapport Financier</vt:lpstr>
      <vt:lpstr>Rapport Financier</vt:lpstr>
      <vt:lpstr>Rapport Financier</vt:lpstr>
      <vt:lpstr>Rapport Financier</vt:lpstr>
      <vt:lpstr>Rapport Financier</vt:lpstr>
      <vt:lpstr>Rapport Financier</vt:lpstr>
      <vt:lpstr>Vote du Rapport Financier</vt:lpstr>
      <vt:lpstr>Rapport Sportif</vt:lpstr>
      <vt:lpstr>Rapport Sportif</vt:lpstr>
      <vt:lpstr>Rapport Sportif</vt:lpstr>
      <vt:lpstr>Rapport Sportif</vt:lpstr>
      <vt:lpstr>Rapport Sportif – Interclubs N3</vt:lpstr>
      <vt:lpstr>Rapport Sportif – Interclubs N3</vt:lpstr>
      <vt:lpstr>Rapport Sportif – Interclubs PN</vt:lpstr>
      <vt:lpstr>Rapport Sportif – Interclubs R1</vt:lpstr>
      <vt:lpstr>Rapport Sportif – Interclubs D1</vt:lpstr>
      <vt:lpstr>Rapport Sportif – Interclubs D2</vt:lpstr>
      <vt:lpstr>Rapport Sportif – Interclubs D3</vt:lpstr>
      <vt:lpstr>Rapport Sportif – Interclubs D4</vt:lpstr>
      <vt:lpstr>Rapport Sportif – Officiels Technique</vt:lpstr>
      <vt:lpstr>Rapport Sportif – Recrutements</vt:lpstr>
      <vt:lpstr>Récompenses - Plumes</vt:lpstr>
      <vt:lpstr>Récompenses - Plumes</vt:lpstr>
      <vt:lpstr>Récompenses - Plumes</vt:lpstr>
      <vt:lpstr>Récompenses - Plumes</vt:lpstr>
      <vt:lpstr>Récompenses - Plumes</vt:lpstr>
      <vt:lpstr>Récompenses - Plumes</vt:lpstr>
      <vt:lpstr>Retour questionnaire</vt:lpstr>
      <vt:lpstr>Retour questionnaire</vt:lpstr>
      <vt:lpstr>Questions/réponses</vt:lpstr>
      <vt:lpstr>Election CA</vt:lpstr>
      <vt:lpstr>Candidat Bureau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Valance, Antoine</dc:creator>
  <cp:lastModifiedBy>Snacel Benjamin</cp:lastModifiedBy>
  <cp:revision>41</cp:revision>
  <dcterms:created xsi:type="dcterms:W3CDTF">2021-11-26T08:11:33Z</dcterms:created>
  <dcterms:modified xsi:type="dcterms:W3CDTF">2024-06-12T12:28:18Z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0x0101004B0573EA9A5B2240BA071EBBD3BBAD15</vt:lpwstr>
  </property>
</Properties>
</file>